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3" r:id="rId2"/>
    <p:sldId id="274" r:id="rId3"/>
    <p:sldId id="283" r:id="rId4"/>
    <p:sldId id="289" r:id="rId5"/>
    <p:sldId id="277" r:id="rId6"/>
    <p:sldId id="279" r:id="rId7"/>
    <p:sldId id="304" r:id="rId8"/>
    <p:sldId id="291" r:id="rId9"/>
    <p:sldId id="256" r:id="rId10"/>
    <p:sldId id="258" r:id="rId11"/>
    <p:sldId id="259" r:id="rId12"/>
    <p:sldId id="293" r:id="rId13"/>
    <p:sldId id="299" r:id="rId14"/>
    <p:sldId id="309" r:id="rId15"/>
    <p:sldId id="310" r:id="rId16"/>
    <p:sldId id="262" r:id="rId17"/>
    <p:sldId id="263" r:id="rId18"/>
    <p:sldId id="314" r:id="rId19"/>
  </p:sldIdLst>
  <p:sldSz cx="12192000" cy="6858000"/>
  <p:notesSz cx="6811963" cy="99425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8000"/>
    <a:srgbClr val="006600"/>
    <a:srgbClr val="99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734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56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emf"/><Relationship Id="rId1" Type="http://schemas.openxmlformats.org/officeDocument/2006/relationships/image" Target="../media/image32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0990C-BC8A-4027-A156-483978A893BC}" type="datetimeFigureOut">
              <a:rPr lang="fr-FR" smtClean="0"/>
              <a:t>28/10/2021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C5BDB-CEC9-4EBA-BCD2-D8DE487E9F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415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2F21B-D3D7-4E66-9717-937C53434801}" type="datetimeFigureOut">
              <a:rPr lang="fr-FR" smtClean="0"/>
              <a:t>28/10/2021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FAE0C-AA80-45D2-AE50-AE2E84ED14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6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2356C-3B2E-48A1-8023-758085AC548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46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2356C-3B2E-48A1-8023-758085AC548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19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38925" cy="3735387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369" y="4731956"/>
            <a:ext cx="5009544" cy="4480729"/>
          </a:xfrm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411671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2C583-444F-4E81-AF73-6AD340C5358D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299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7AB2E-7F2D-4C5B-82A9-F034BD03D9C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27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434F2-B7C1-45DE-8813-B4DAEC6597EF}" type="datetime1">
              <a:rPr lang="fr-FR" smtClean="0"/>
              <a:t>28/10/2021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17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F39A-53AC-47F2-815E-C0F4250F471D}" type="datetime1">
              <a:rPr lang="fr-FR" smtClean="0"/>
              <a:t>28/10/2021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25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6F06-E266-40FF-8DE3-6A038BB7A2F7}" type="datetime1">
              <a:rPr lang="fr-FR" smtClean="0"/>
              <a:t>28/10/2021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974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1B46CC7E-7845-4A95-81B0-25700E2F2191}" type="datetime1">
              <a:rPr lang="fr-FR" smtClean="0"/>
              <a:t>28/10/2021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-762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83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2696"/>
          </a:xfrm>
          <a:solidFill>
            <a:schemeClr val="tx1"/>
          </a:solidFill>
        </p:spPr>
        <p:txBody>
          <a:bodyPr>
            <a:noAutofit/>
          </a:bodyPr>
          <a:lstStyle>
            <a:lvl1pPr algn="l">
              <a:defRPr sz="3200" b="0">
                <a:solidFill>
                  <a:schemeClr val="bg1"/>
                </a:solidFill>
                <a:latin typeface="Agency FB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0" y="6309320"/>
            <a:ext cx="12192000" cy="548680"/>
          </a:xfrm>
        </p:spPr>
        <p:txBody>
          <a:bodyPr>
            <a:noAutofit/>
          </a:bodyPr>
          <a:lstStyle>
            <a:lvl1pPr algn="r">
              <a:buNone/>
              <a:defRPr sz="2400">
                <a:latin typeface="Agency FB" pitchFamily="34" charset="0"/>
              </a:defRPr>
            </a:lvl1pPr>
            <a:lvl2pPr algn="r">
              <a:buNone/>
              <a:defRPr sz="2000">
                <a:latin typeface="Agency FB" pitchFamily="34" charset="0"/>
              </a:defRPr>
            </a:lvl2pPr>
            <a:lvl3pPr algn="r">
              <a:buNone/>
              <a:defRPr sz="1800">
                <a:latin typeface="Agency FB" pitchFamily="34" charset="0"/>
              </a:defRPr>
            </a:lvl3pPr>
            <a:lvl4pPr algn="r">
              <a:buNone/>
              <a:defRPr sz="1600">
                <a:latin typeface="Agency FB" pitchFamily="34" charset="0"/>
              </a:defRPr>
            </a:lvl4pPr>
            <a:lvl5pPr algn="r">
              <a:buNone/>
              <a:defRPr sz="1600">
                <a:latin typeface="Agency FB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1325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CD365-1962-45AE-91C9-D011E817E31A}" type="datetime1">
              <a:rPr lang="fr-FR" smtClean="0"/>
              <a:t>28/10/2021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15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04452-3439-4BC4-A06D-5873567D229F}" type="datetime1">
              <a:rPr lang="fr-FR" smtClean="0"/>
              <a:t>28/10/2021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936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803E3-33A5-4E10-ACE8-046D7A875CE9}" type="datetime1">
              <a:rPr lang="fr-FR" smtClean="0"/>
              <a:t>28/10/2021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25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929A-3C30-4920-AEE4-65CBAE9BABD4}" type="datetime1">
              <a:rPr lang="fr-FR" smtClean="0"/>
              <a:t>28/10/2021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573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FD19-8C78-40CF-A13A-8D35CFF24B4B}" type="datetime1">
              <a:rPr lang="fr-FR" smtClean="0"/>
              <a:t>28/10/2021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50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6CF5-0035-40A0-8CCF-0FA50FA8B5C3}" type="datetime1">
              <a:rPr lang="fr-FR" smtClean="0"/>
              <a:t>28/10/2021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99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4BAC-23F8-466B-B142-95055ED42915}" type="datetime1">
              <a:rPr lang="fr-FR" smtClean="0"/>
              <a:t>28/10/2021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575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D2E9-E951-4976-BA29-E15C764E244E}" type="datetime1">
              <a:rPr lang="fr-FR" smtClean="0"/>
              <a:t>28/10/2021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8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7A805-78DD-456D-9FB2-CF2A6792D0C0}" type="datetime1">
              <a:rPr lang="fr-FR" smtClean="0"/>
              <a:t>28/10/2021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AC97D-B5FF-424C-8C6F-C96C9E0C4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33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10" Type="http://schemas.openxmlformats.org/officeDocument/2006/relationships/image" Target="../media/image5.gif"/><Relationship Id="rId4" Type="http://schemas.openxmlformats.org/officeDocument/2006/relationships/image" Target="../media/image2.jpeg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1.wmf"/><Relationship Id="rId4" Type="http://schemas.openxmlformats.org/officeDocument/2006/relationships/image" Target="../media/image64.png"/><Relationship Id="rId9" Type="http://schemas.openxmlformats.org/officeDocument/2006/relationships/oleObject" Target="../embeddings/oleObject23.bin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5.jpeg"/><Relationship Id="rId5" Type="http://schemas.openxmlformats.org/officeDocument/2006/relationships/image" Target="../media/image80.jpeg"/><Relationship Id="rId15" Type="http://schemas.openxmlformats.org/officeDocument/2006/relationships/image" Target="../media/image255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3" Type="http://schemas.microsoft.com/office/2007/relationships/hdphoto" Target="../media/hdphoto3.wdp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11" Type="http://schemas.openxmlformats.org/officeDocument/2006/relationships/image" Target="../media/image244.png"/><Relationship Id="rId5" Type="http://schemas.openxmlformats.org/officeDocument/2006/relationships/image" Target="../media/image90.png"/><Relationship Id="rId15" Type="http://schemas.openxmlformats.org/officeDocument/2006/relationships/image" Target="../media/image99.jpe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emf"/><Relationship Id="rId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13" Type="http://schemas.openxmlformats.org/officeDocument/2006/relationships/oleObject" Target="../embeddings/oleObject24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5.jpe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0.jpeg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4.jpe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5.gif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jpg"/><Relationship Id="rId1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3.wmf"/><Relationship Id="rId3" Type="http://schemas.openxmlformats.org/officeDocument/2006/relationships/image" Target="../media/image25.jpeg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5.bin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wmf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7.pn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0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26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1.wmf"/><Relationship Id="rId22" Type="http://schemas.openxmlformats.org/officeDocument/2006/relationships/image" Target="../media/image2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36.wmf"/><Relationship Id="rId3" Type="http://schemas.openxmlformats.org/officeDocument/2006/relationships/image" Target="../media/image37.emf"/><Relationship Id="rId7" Type="http://schemas.openxmlformats.org/officeDocument/2006/relationships/image" Target="../media/image39.emf"/><Relationship Id="rId12" Type="http://schemas.openxmlformats.org/officeDocument/2006/relationships/image" Target="../media/image33.e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5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42.jpeg"/><Relationship Id="rId19" Type="http://schemas.openxmlformats.org/officeDocument/2006/relationships/image" Target="../media/image43.tiff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3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20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8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png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50.emf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45.wmf"/><Relationship Id="rId4" Type="http://schemas.openxmlformats.org/officeDocument/2006/relationships/image" Target="../media/image49.jpe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47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jpe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8.wmf"/><Relationship Id="rId11" Type="http://schemas.openxmlformats.org/officeDocument/2006/relationships/image" Target="../media/image65.jpeg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64.png"/><Relationship Id="rId4" Type="http://schemas.openxmlformats.org/officeDocument/2006/relationships/image" Target="../media/image60.emf"/><Relationship Id="rId9" Type="http://schemas.openxmlformats.org/officeDocument/2006/relationships/image" Target="../media/image63.jpe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 descr="IMG_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50345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3424238" y="42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11" name="Picture 38" descr="http://www.cea.fr/var/site/storage/images/media/images/logo_cea_2012/1595422-1-fre-FR/logo_cea_2012_pleinetail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525" y="6029160"/>
            <a:ext cx="813120" cy="55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Objet 14"/>
          <p:cNvGraphicFramePr>
            <a:graphicFrameLocks noChangeAspect="1"/>
          </p:cNvGraphicFramePr>
          <p:nvPr/>
        </p:nvGraphicFramePr>
        <p:xfrm>
          <a:off x="8258817" y="5559090"/>
          <a:ext cx="2113023" cy="419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Drawing" r:id="rId7" imgW="4567320" imgH="877320" progId="">
                  <p:embed/>
                </p:oleObj>
              </mc:Choice>
              <mc:Fallback>
                <p:oleObj name="Drawing" r:id="rId7" imgW="4567320" imgH="877320" progId="">
                  <p:embed/>
                  <p:pic>
                    <p:nvPicPr>
                      <p:cNvPr id="15" name="Obje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8817" y="5559090"/>
                        <a:ext cx="2113023" cy="41924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8640967" y="5212508"/>
            <a:ext cx="143584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CC"/>
                </a:solidFill>
              </a:rPr>
              <a:t>Daniel  ESTEVE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927" y="6000377"/>
            <a:ext cx="541989" cy="627636"/>
          </a:xfrm>
          <a:prstGeom prst="rect">
            <a:avLst/>
          </a:prstGeom>
        </p:spPr>
      </p:pic>
      <p:pic>
        <p:nvPicPr>
          <p:cNvPr id="12" name="Picture 8" descr="http://iramis.cea.fr/spec/Images/logo_cnrs.gif">
            <a:extLst>
              <a:ext uri="{FF2B5EF4-FFF2-40B4-BE49-F238E27FC236}">
                <a16:creationId xmlns:a16="http://schemas.microsoft.com/office/drawing/2014/main" id="{F793A4EA-81CA-41C7-B917-26DA03857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301" y="6085057"/>
            <a:ext cx="534534" cy="54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05819" y="6314195"/>
            <a:ext cx="293926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2"/>
                </a:solidFill>
              </a:rPr>
              <a:t>AEIS, Institut Curie, Oct. </a:t>
            </a:r>
            <a:r>
              <a:rPr lang="fr-FR" b="1" dirty="0" smtClean="0">
                <a:solidFill>
                  <a:schemeClr val="bg2"/>
                </a:solidFill>
              </a:rPr>
              <a:t>2021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27887" y="0"/>
            <a:ext cx="8254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</a:rPr>
              <a:t>Circuits </a:t>
            </a:r>
            <a:r>
              <a:rPr lang="fr-FR" sz="2400" b="1" dirty="0" err="1" smtClean="0">
                <a:solidFill>
                  <a:schemeClr val="accent4"/>
                </a:solidFill>
              </a:rPr>
              <a:t>mésoscopiques</a:t>
            </a:r>
            <a:r>
              <a:rPr lang="fr-FR" sz="2400" b="1" dirty="0" smtClean="0">
                <a:solidFill>
                  <a:schemeClr val="accent4"/>
                </a:solidFill>
              </a:rPr>
              <a:t> quantiques:</a:t>
            </a:r>
          </a:p>
          <a:p>
            <a:pPr algn="ctr"/>
            <a:r>
              <a:rPr lang="fr-FR" sz="2400" dirty="0" smtClean="0">
                <a:solidFill>
                  <a:schemeClr val="accent4"/>
                </a:solidFill>
              </a:rPr>
              <a:t>La voie des </a:t>
            </a:r>
            <a:r>
              <a:rPr lang="fr-FR" sz="2400" dirty="0" err="1" smtClean="0">
                <a:solidFill>
                  <a:schemeClr val="accent4"/>
                </a:solidFill>
              </a:rPr>
              <a:t>qubits</a:t>
            </a:r>
            <a:r>
              <a:rPr lang="fr-FR" sz="2400" dirty="0" smtClean="0">
                <a:solidFill>
                  <a:schemeClr val="accent4"/>
                </a:solidFill>
              </a:rPr>
              <a:t> robustes </a:t>
            </a:r>
          </a:p>
          <a:p>
            <a:pPr algn="ctr"/>
            <a:r>
              <a:rPr lang="fr-FR" sz="2400" dirty="0" smtClean="0">
                <a:solidFill>
                  <a:schemeClr val="accent4"/>
                </a:solidFill>
              </a:rPr>
              <a:t>vers le calcul quantique</a:t>
            </a:r>
            <a:endParaRPr lang="fr-FR" sz="2400" dirty="0">
              <a:solidFill>
                <a:schemeClr val="accent4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A541-9775-4F46-B599-0FA7A4F40B5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868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829559" y="900860"/>
            <a:ext cx="4876573" cy="5172203"/>
            <a:chOff x="603315" y="926940"/>
            <a:chExt cx="4876573" cy="5172203"/>
          </a:xfrm>
        </p:grpSpPr>
        <p:grpSp>
          <p:nvGrpSpPr>
            <p:cNvPr id="4" name="Groupe 3"/>
            <p:cNvGrpSpPr/>
            <p:nvPr/>
          </p:nvGrpSpPr>
          <p:grpSpPr>
            <a:xfrm>
              <a:off x="603315" y="2256169"/>
              <a:ext cx="4876573" cy="3842974"/>
              <a:chOff x="4605013" y="2444849"/>
              <a:chExt cx="3014172" cy="219340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618"/>
              <a:stretch/>
            </p:blipFill>
            <p:spPr bwMode="auto">
              <a:xfrm>
                <a:off x="4605013" y="2732918"/>
                <a:ext cx="3014172" cy="1905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ZoneTexte 7"/>
              <p:cNvSpPr txBox="1"/>
              <p:nvPr/>
            </p:nvSpPr>
            <p:spPr>
              <a:xfrm>
                <a:off x="5028724" y="2568329"/>
                <a:ext cx="2156108" cy="193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/>
                  <a:t>Data                                    </a:t>
                </a:r>
                <a:r>
                  <a:rPr lang="fr-FR" sz="1600" b="1" dirty="0" err="1"/>
                  <a:t>measurement</a:t>
                </a:r>
                <a:r>
                  <a:rPr lang="fr-FR" sz="1600" b="1" dirty="0"/>
                  <a:t> </a:t>
                </a:r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5185635" y="2444849"/>
                <a:ext cx="129967" cy="10839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 b="1"/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6516149" y="2445195"/>
                <a:ext cx="146330" cy="12313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 b="1"/>
              </a:p>
            </p:txBody>
          </p:sp>
        </p:grpSp>
        <p:sp>
          <p:nvSpPr>
            <p:cNvPr id="5" name="ZoneTexte 4"/>
            <p:cNvSpPr txBox="1"/>
            <p:nvPr/>
          </p:nvSpPr>
          <p:spPr>
            <a:xfrm>
              <a:off x="1402609" y="1852942"/>
              <a:ext cx="27687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 </a:t>
              </a:r>
              <a:r>
                <a:rPr lang="fr-FR" sz="1600" b="1" dirty="0" smtClean="0"/>
                <a:t> </a:t>
              </a:r>
              <a:r>
                <a:rPr lang="fr-FR" sz="1600" dirty="0"/>
                <a:t>(  Fowler et al, PRA 86 , 2012) 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1195511" y="926940"/>
              <a:ext cx="41356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 smtClean="0">
                  <a:solidFill>
                    <a:schemeClr val="accent1">
                      <a:lumMod val="75000"/>
                    </a:schemeClr>
                  </a:solidFill>
                </a:rPr>
                <a:t>Fault-tolerant</a:t>
              </a:r>
              <a:r>
                <a:rPr lang="fr-FR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 architecture    </a:t>
              </a:r>
              <a:r>
                <a:rPr lang="fr-FR" sz="2400" b="1" dirty="0" err="1" smtClean="0">
                  <a:solidFill>
                    <a:schemeClr val="accent1">
                      <a:lumMod val="75000"/>
                    </a:schemeClr>
                  </a:solidFill>
                </a:rPr>
                <a:t>based</a:t>
              </a:r>
              <a:r>
                <a:rPr lang="fr-FR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 on the Surface Code     </a:t>
              </a:r>
              <a:endParaRPr lang="fr-FR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6645605" y="1968479"/>
            <a:ext cx="5689456" cy="1237833"/>
            <a:chOff x="5499929" y="2259180"/>
            <a:chExt cx="5689456" cy="1237833"/>
          </a:xfrm>
        </p:grpSpPr>
        <p:sp>
          <p:nvSpPr>
            <p:cNvPr id="12" name="ZoneTexte 11"/>
            <p:cNvSpPr txBox="1"/>
            <p:nvPr/>
          </p:nvSpPr>
          <p:spPr>
            <a:xfrm>
              <a:off x="5503137" y="2758349"/>
              <a:ext cx="56862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/>
                <a:t>con</a:t>
              </a:r>
              <a:r>
                <a:rPr lang="fr-FR" sz="2000" b="1" dirty="0" smtClean="0"/>
                <a:t> </a:t>
              </a:r>
              <a:r>
                <a:rPr lang="fr-FR" sz="2000" b="1" dirty="0" smtClean="0">
                  <a:solidFill>
                    <a:srgbClr val="D8161F"/>
                  </a:solidFill>
                </a:rPr>
                <a:t>:</a:t>
              </a:r>
              <a:r>
                <a:rPr lang="fr-FR" sz="2000" dirty="0" smtClean="0"/>
                <a:t>   </a:t>
              </a:r>
              <a:r>
                <a:rPr lang="fr-FR" sz="1800" b="1" dirty="0" err="1">
                  <a:solidFill>
                    <a:srgbClr val="C00000"/>
                  </a:solidFill>
                </a:rPr>
                <a:t>huge</a:t>
              </a:r>
              <a:r>
                <a:rPr lang="fr-FR" sz="1800" b="1" dirty="0">
                  <a:solidFill>
                    <a:srgbClr val="C00000"/>
                  </a:solidFill>
                </a:rPr>
                <a:t> </a:t>
              </a:r>
              <a:r>
                <a:rPr lang="fr-FR" sz="1800" b="1" dirty="0" err="1">
                  <a:solidFill>
                    <a:srgbClr val="C00000"/>
                  </a:solidFill>
                </a:rPr>
                <a:t>resource</a:t>
              </a:r>
              <a:r>
                <a:rPr lang="fr-FR" sz="1800" b="1" dirty="0">
                  <a:solidFill>
                    <a:srgbClr val="C00000"/>
                  </a:solidFill>
                </a:rPr>
                <a:t> </a:t>
              </a:r>
              <a:r>
                <a:rPr lang="fr-FR" sz="1800" b="1" dirty="0" err="1">
                  <a:solidFill>
                    <a:srgbClr val="C00000"/>
                  </a:solidFill>
                </a:rPr>
                <a:t>overhead</a:t>
              </a:r>
              <a:endParaRPr lang="fr-FR" sz="1800" b="1" dirty="0">
                <a:solidFill>
                  <a:srgbClr val="C00000"/>
                </a:solidFill>
              </a:endParaRPr>
            </a:p>
            <a:p>
              <a:r>
                <a:rPr lang="fr-FR" sz="1800" dirty="0" smtClean="0"/>
                <a:t>              1 </a:t>
              </a:r>
              <a:r>
                <a:rPr lang="fr-FR" sz="1800" dirty="0" err="1"/>
                <a:t>logical</a:t>
              </a:r>
              <a:r>
                <a:rPr lang="fr-FR" sz="1800" dirty="0"/>
                <a:t> </a:t>
              </a:r>
              <a:r>
                <a:rPr lang="fr-FR" sz="1800" dirty="0" err="1"/>
                <a:t>qubit</a:t>
              </a:r>
              <a:r>
                <a:rPr lang="fr-FR" sz="1800" dirty="0"/>
                <a:t> &gt;&gt;</a:t>
              </a:r>
              <a:r>
                <a:rPr lang="fr-FR" sz="1800" b="1" dirty="0" smtClean="0">
                  <a:solidFill>
                    <a:srgbClr val="D8161F"/>
                  </a:solidFill>
                </a:rPr>
                <a:t>10</a:t>
              </a:r>
              <a:r>
                <a:rPr lang="fr-FR" sz="1800" b="1" baseline="30000" dirty="0" smtClean="0">
                  <a:solidFill>
                    <a:srgbClr val="D8161F"/>
                  </a:solidFill>
                </a:rPr>
                <a:t>3</a:t>
              </a:r>
              <a:r>
                <a:rPr lang="fr-FR" sz="1800" dirty="0" smtClean="0"/>
                <a:t> </a:t>
              </a:r>
              <a:r>
                <a:rPr lang="fr-FR" sz="1800" dirty="0" err="1"/>
                <a:t>physical</a:t>
              </a:r>
              <a:r>
                <a:rPr lang="fr-FR" sz="1800" dirty="0"/>
                <a:t> qubits   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499929" y="2259180"/>
              <a:ext cx="3851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 smtClean="0"/>
                <a:t>pro</a:t>
              </a:r>
              <a:r>
                <a:rPr lang="fr-FR" sz="2800" b="1" dirty="0" smtClean="0"/>
                <a:t> </a:t>
              </a:r>
              <a:r>
                <a:rPr lang="fr-FR" sz="2000" b="1" dirty="0" smtClean="0">
                  <a:solidFill>
                    <a:srgbClr val="D8161F"/>
                  </a:solidFill>
                </a:rPr>
                <a:t> :</a:t>
              </a:r>
              <a:r>
                <a:rPr lang="fr-FR" sz="2000" dirty="0" smtClean="0"/>
                <a:t>  </a:t>
              </a:r>
              <a:r>
                <a:rPr lang="fr-FR" sz="1800" b="1" dirty="0" smtClean="0">
                  <a:solidFill>
                    <a:srgbClr val="339933"/>
                  </a:solidFill>
                </a:rPr>
                <a:t> </a:t>
              </a:r>
              <a:r>
                <a:rPr lang="fr-FR" sz="1800" dirty="0" smtClean="0">
                  <a:solidFill>
                    <a:srgbClr val="339933"/>
                  </a:solidFill>
                </a:rPr>
                <a:t>  &lt;1 %  </a:t>
              </a:r>
              <a:r>
                <a:rPr lang="fr-FR" sz="1800" dirty="0" err="1" smtClean="0">
                  <a:solidFill>
                    <a:srgbClr val="339933"/>
                  </a:solidFill>
                </a:rPr>
                <a:t>error</a:t>
              </a:r>
              <a:r>
                <a:rPr lang="fr-FR" sz="1800" dirty="0" smtClean="0">
                  <a:solidFill>
                    <a:srgbClr val="339933"/>
                  </a:solidFill>
                </a:rPr>
                <a:t> </a:t>
              </a:r>
              <a:r>
                <a:rPr lang="fr-FR" sz="1800" dirty="0" err="1" smtClean="0">
                  <a:solidFill>
                    <a:srgbClr val="339933"/>
                  </a:solidFill>
                </a:rPr>
                <a:t>threshold</a:t>
              </a:r>
              <a:r>
                <a:rPr lang="fr-FR" sz="1800" dirty="0" smtClean="0">
                  <a:solidFill>
                    <a:srgbClr val="339933"/>
                  </a:solidFill>
                </a:rPr>
                <a:t> </a:t>
              </a:r>
              <a:r>
                <a:rPr lang="fr-FR" sz="1800" dirty="0" err="1" smtClean="0">
                  <a:solidFill>
                    <a:srgbClr val="339933"/>
                  </a:solidFill>
                </a:rPr>
                <a:t>enough</a:t>
              </a:r>
              <a:endParaRPr lang="fr-FR" sz="1800" dirty="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8073675" y="3757602"/>
            <a:ext cx="2224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C00000"/>
                </a:solidFill>
              </a:rPr>
              <a:t>ONLY POSSIBLE WITH</a:t>
            </a:r>
          </a:p>
          <a:p>
            <a:pPr algn="ctr"/>
            <a:r>
              <a:rPr lang="fr-FR" sz="1800" b="1" dirty="0" smtClean="0">
                <a:solidFill>
                  <a:srgbClr val="C00000"/>
                </a:solidFill>
              </a:rPr>
              <a:t> SCALABLE FAB  </a:t>
            </a:r>
            <a:endParaRPr lang="fr-FR" sz="1800" b="1" dirty="0">
              <a:solidFill>
                <a:srgbClr val="C0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49389" y="1021622"/>
            <a:ext cx="38709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Method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fr-FR" sz="1800" dirty="0" smtClean="0"/>
              <a:t>     </a:t>
            </a:r>
            <a:r>
              <a:rPr lang="fr-FR" sz="1800" dirty="0" err="1" smtClean="0"/>
              <a:t>detect</a:t>
            </a:r>
            <a:r>
              <a:rPr lang="fr-FR" sz="1800" dirty="0" smtClean="0"/>
              <a:t>  &amp; </a:t>
            </a:r>
            <a:r>
              <a:rPr lang="fr-FR" sz="1800" dirty="0" err="1" smtClean="0"/>
              <a:t>identify</a:t>
            </a:r>
            <a:r>
              <a:rPr lang="fr-FR" sz="1800" dirty="0" smtClean="0"/>
              <a:t> </a:t>
            </a:r>
            <a:r>
              <a:rPr lang="fr-FR" sz="1800" dirty="0" err="1" smtClean="0"/>
              <a:t>error</a:t>
            </a:r>
            <a:r>
              <a:rPr lang="fr-FR" sz="1800" dirty="0" smtClean="0"/>
              <a:t>  </a:t>
            </a:r>
          </a:p>
          <a:p>
            <a:pPr algn="l"/>
            <a:r>
              <a:rPr lang="fr-FR" sz="1800" dirty="0"/>
              <a:t>	 </a:t>
            </a:r>
            <a:r>
              <a:rPr lang="fr-FR" sz="1800" dirty="0" smtClean="0"/>
              <a:t>              correct,   or </a:t>
            </a:r>
            <a:r>
              <a:rPr lang="fr-FR" sz="1800" dirty="0" err="1" smtClean="0"/>
              <a:t>keep</a:t>
            </a:r>
            <a:r>
              <a:rPr lang="fr-FR" sz="1800" dirty="0" smtClean="0"/>
              <a:t> record</a:t>
            </a:r>
            <a:endParaRPr lang="fr-FR" sz="18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603869" y="4497379"/>
            <a:ext cx="364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 smtClean="0">
                <a:solidFill>
                  <a:schemeClr val="accent6">
                    <a:lumMod val="50000"/>
                  </a:schemeClr>
                </a:solidFill>
              </a:rPr>
              <a:t>adapted</a:t>
            </a:r>
            <a:r>
              <a:rPr lang="fr-FR" sz="1800" dirty="0" smtClean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fr-FR" sz="1800" dirty="0" err="1" smtClean="0">
                <a:solidFill>
                  <a:schemeClr val="accent6">
                    <a:lumMod val="50000"/>
                  </a:schemeClr>
                </a:solidFill>
              </a:rPr>
              <a:t>semiconducting</a:t>
            </a:r>
            <a:r>
              <a:rPr lang="fr-FR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800" dirty="0" err="1" smtClean="0">
                <a:solidFill>
                  <a:schemeClr val="accent6">
                    <a:lumMod val="50000"/>
                  </a:schemeClr>
                </a:solidFill>
              </a:rPr>
              <a:t>qubit</a:t>
            </a:r>
            <a:endParaRPr lang="fr-FR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fr-FR" sz="1800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fr-FR" sz="1800" b="1" dirty="0" smtClean="0">
                <a:solidFill>
                  <a:schemeClr val="accent6">
                    <a:lumMod val="50000"/>
                  </a:schemeClr>
                </a:solidFill>
              </a:rPr>
              <a:t>LSI</a:t>
            </a:r>
            <a:r>
              <a:rPr lang="fr-FR" sz="1800" dirty="0" smtClean="0">
                <a:solidFill>
                  <a:schemeClr val="accent6">
                    <a:lumMod val="50000"/>
                  </a:schemeClr>
                </a:solidFill>
              </a:rPr>
              <a:t>   circuits </a:t>
            </a:r>
            <a:endParaRPr lang="fr-FR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AutoShape 2" descr="Grenoble Quantum Sil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591" y="5237156"/>
            <a:ext cx="2171861" cy="6136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627805" y="948796"/>
            <a:ext cx="8609315" cy="89757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1248373" y="650119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400" b="1" dirty="0" smtClean="0">
                <a:solidFill>
                  <a:schemeClr val="bg1"/>
                </a:solidFill>
              </a:rPr>
              <a:t>5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003131" y="20352"/>
            <a:ext cx="9858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chemeClr val="accent1">
                    <a:lumMod val="50000"/>
                  </a:schemeClr>
                </a:solidFill>
              </a:rPr>
              <a:t>Strategies</a:t>
            </a:r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 for </a:t>
            </a:r>
            <a:r>
              <a:rPr lang="fr-FR" sz="2800" dirty="0" err="1">
                <a:solidFill>
                  <a:schemeClr val="accent1">
                    <a:lumMod val="50000"/>
                  </a:schemeClr>
                </a:solidFill>
              </a:rPr>
              <a:t>addressing</a:t>
            </a:r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 the quantum </a:t>
            </a:r>
            <a:r>
              <a:rPr lang="fr-FR" sz="2800" dirty="0" err="1">
                <a:solidFill>
                  <a:schemeClr val="accent1">
                    <a:lumMod val="50000"/>
                  </a:schemeClr>
                </a:solidFill>
              </a:rPr>
              <a:t>error</a:t>
            </a:r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 correction challenge  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12"/>
          </p:nvPr>
        </p:nvSpPr>
        <p:spPr>
          <a:xfrm>
            <a:off x="8610600" y="6320254"/>
            <a:ext cx="2743200" cy="365125"/>
          </a:xfrm>
        </p:spPr>
        <p:txBody>
          <a:bodyPr/>
          <a:lstStyle/>
          <a:p>
            <a:fld id="{BEEAC97D-B5FF-424C-8C6F-C96C9E0C46A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8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29" y="5541762"/>
            <a:ext cx="1472763" cy="124440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3354" y="-20458"/>
            <a:ext cx="11472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8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Other</a:t>
            </a:r>
            <a:r>
              <a:rPr lang="fr-F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routes ?         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</a:rPr>
              <a:t>Robust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</a:rPr>
              <a:t>qubits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more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</a:rPr>
              <a:t>coherence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and 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</a:rPr>
              <a:t>less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</a:rPr>
              <a:t>overhead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725653" y="849127"/>
            <a:ext cx="3417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</a:rPr>
              <a:t>impurity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spin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</a:rPr>
              <a:t>qubits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466501" y="1774960"/>
            <a:ext cx="274472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 </a:t>
            </a:r>
            <a:r>
              <a:rPr lang="fr-FR" sz="1600" dirty="0" err="1" smtClean="0"/>
              <a:t>electro-nuclear</a:t>
            </a:r>
            <a:r>
              <a:rPr lang="fr-FR" sz="1600" dirty="0" smtClean="0"/>
              <a:t> </a:t>
            </a:r>
            <a:r>
              <a:rPr lang="fr-FR" sz="1600" dirty="0" err="1" smtClean="0"/>
              <a:t>levels</a:t>
            </a:r>
            <a:r>
              <a:rPr lang="fr-FR" sz="1600" dirty="0" smtClean="0"/>
              <a:t> 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</a:p>
          <a:p>
            <a:r>
              <a:rPr lang="fr-FR" sz="1600" dirty="0" smtClean="0"/>
              <a:t> </a:t>
            </a:r>
            <a:r>
              <a:rPr lang="fr-FR" sz="1600" dirty="0" err="1"/>
              <a:t>superior</a:t>
            </a:r>
            <a:r>
              <a:rPr lang="fr-FR" sz="1600" dirty="0"/>
              <a:t> quantum </a:t>
            </a:r>
            <a:r>
              <a:rPr lang="fr-FR" sz="1600" dirty="0" err="1"/>
              <a:t>coherence</a:t>
            </a:r>
            <a:r>
              <a:rPr lang="fr-FR" sz="1600" dirty="0"/>
              <a:t>  </a:t>
            </a:r>
          </a:p>
          <a:p>
            <a:pPr algn="l"/>
            <a:endParaRPr lang="fr-FR" sz="18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06" y="5968525"/>
            <a:ext cx="1897449" cy="62098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 flipH="1">
            <a:off x="2008756" y="6416831"/>
            <a:ext cx="159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dirty="0" smtClean="0"/>
              <a:t>(Amazon)</a:t>
            </a:r>
            <a:endParaRPr lang="fr-FR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-88622" y="5141484"/>
            <a:ext cx="26782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 </a:t>
            </a:r>
            <a:r>
              <a:rPr lang="fr-FR" sz="1400" dirty="0" smtClean="0"/>
              <a:t>  </a:t>
            </a:r>
          </a:p>
          <a:p>
            <a:pPr algn="ctr"/>
            <a:r>
              <a:rPr lang="fr-FR" sz="1400" dirty="0" smtClean="0"/>
              <a:t> </a:t>
            </a:r>
            <a:r>
              <a:rPr lang="fr-FR" sz="1400" dirty="0" err="1" smtClean="0"/>
              <a:t>Quantic</a:t>
            </a:r>
            <a:r>
              <a:rPr lang="fr-FR" sz="1400" dirty="0" smtClean="0"/>
              <a:t> team (ENS</a:t>
            </a:r>
            <a:r>
              <a:rPr lang="fr-FR" sz="1400" dirty="0"/>
              <a:t>, </a:t>
            </a:r>
            <a:r>
              <a:rPr lang="fr-FR" sz="1400" dirty="0" smtClean="0"/>
              <a:t>INRIA, Mines)</a:t>
            </a:r>
          </a:p>
          <a:p>
            <a:pPr algn="ctr"/>
            <a:r>
              <a:rPr lang="fr-FR" sz="1400" dirty="0" smtClean="0"/>
              <a:t> </a:t>
            </a:r>
            <a:r>
              <a:rPr lang="fr-FR" sz="1400" dirty="0" err="1" smtClean="0"/>
              <a:t>Alice&amp;Bob</a:t>
            </a:r>
            <a:r>
              <a:rPr lang="fr-FR" sz="1400" dirty="0" smtClean="0"/>
              <a:t>  , Yale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8706037" y="2415692"/>
            <a:ext cx="2869780" cy="2906161"/>
            <a:chOff x="8140765" y="3150576"/>
            <a:chExt cx="2869780" cy="2906161"/>
          </a:xfrm>
        </p:grpSpPr>
        <p:sp>
          <p:nvSpPr>
            <p:cNvPr id="15" name="ZoneTexte 14"/>
            <p:cNvSpPr txBox="1"/>
            <p:nvPr/>
          </p:nvSpPr>
          <p:spPr>
            <a:xfrm>
              <a:off x="8684754" y="5215964"/>
              <a:ext cx="20141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/>
                <a:t>Suppressing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decoherence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channels</a:t>
              </a:r>
              <a:r>
                <a:rPr lang="fr-FR" sz="1400" dirty="0" smtClean="0"/>
                <a:t> by circuit design</a:t>
              </a:r>
              <a:endParaRPr lang="fr-FR" sz="1400" dirty="0"/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8080" y="3396252"/>
              <a:ext cx="1442970" cy="952442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91830" y="4306385"/>
              <a:ext cx="1071417" cy="78680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8140765" y="3150576"/>
              <a:ext cx="2869780" cy="290616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7409023" y="843844"/>
            <a:ext cx="4782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</a:rPr>
              <a:t>topologically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</a:rPr>
              <a:t>protected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</a:rPr>
              <a:t>qubits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4" t="19491" r="44190" b="38489"/>
          <a:stretch/>
        </p:blipFill>
        <p:spPr>
          <a:xfrm>
            <a:off x="4298922" y="2280338"/>
            <a:ext cx="2912305" cy="274470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1248373" y="650119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400" b="1" dirty="0" smtClean="0">
                <a:solidFill>
                  <a:schemeClr val="bg1"/>
                </a:solidFill>
              </a:rPr>
              <a:t>6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26482" y="1931786"/>
            <a:ext cx="3848608" cy="3196602"/>
            <a:chOff x="-471800" y="3008896"/>
            <a:chExt cx="3848608" cy="3196602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1800" y="3319042"/>
              <a:ext cx="3848608" cy="2886456"/>
            </a:xfrm>
            <a:prstGeom prst="rect">
              <a:avLst/>
            </a:prstGeom>
          </p:spPr>
        </p:pic>
        <p:grpSp>
          <p:nvGrpSpPr>
            <p:cNvPr id="24" name="Groupe 23"/>
            <p:cNvGrpSpPr/>
            <p:nvPr/>
          </p:nvGrpSpPr>
          <p:grpSpPr>
            <a:xfrm>
              <a:off x="-468790" y="3008896"/>
              <a:ext cx="3047903" cy="2225311"/>
              <a:chOff x="-468790" y="3008896"/>
              <a:chExt cx="3047903" cy="2225311"/>
            </a:xfrm>
          </p:grpSpPr>
          <p:sp>
            <p:nvSpPr>
              <p:cNvPr id="25" name="ZoneTexte 24"/>
              <p:cNvSpPr txBox="1"/>
              <p:nvPr/>
            </p:nvSpPr>
            <p:spPr>
              <a:xfrm>
                <a:off x="406309" y="3118547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smtClean="0">
                    <a:solidFill>
                      <a:srgbClr val="C00000"/>
                    </a:solidFill>
                  </a:rPr>
                  <a:t>  </a:t>
                </a:r>
                <a:endParaRPr lang="fr-FR" sz="1800" b="1" baseline="30000" dirty="0">
                  <a:solidFill>
                    <a:srgbClr val="C00000"/>
                  </a:solidFill>
                </a:endParaRPr>
              </a:p>
            </p:txBody>
          </p:sp>
          <p:graphicFrame>
            <p:nvGraphicFramePr>
              <p:cNvPr id="26" name="Objet 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4098301"/>
                  </p:ext>
                </p:extLst>
              </p:nvPr>
            </p:nvGraphicFramePr>
            <p:xfrm>
              <a:off x="247618" y="3078228"/>
              <a:ext cx="1500196" cy="5769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397" name="Equation" r:id="rId9" imgW="660240" imgH="253800" progId="Equation.DSMT4">
                      <p:embed/>
                    </p:oleObj>
                  </mc:Choice>
                  <mc:Fallback>
                    <p:oleObj name="Equation" r:id="rId9" imgW="660240" imgH="253800" progId="Equation.DSMT4">
                      <p:embed/>
                      <p:pic>
                        <p:nvPicPr>
                          <p:cNvPr id="6" name="Objet 5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47618" y="3078228"/>
                            <a:ext cx="1500196" cy="57699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ZoneTexte 26"/>
              <p:cNvSpPr txBox="1"/>
              <p:nvPr/>
            </p:nvSpPr>
            <p:spPr>
              <a:xfrm>
                <a:off x="-466913" y="4880276"/>
                <a:ext cx="14125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err="1">
                    <a:solidFill>
                      <a:schemeClr val="bg1">
                        <a:lumMod val="50000"/>
                      </a:schemeClr>
                    </a:solidFill>
                  </a:rPr>
                  <a:t>Coherent</a:t>
                </a:r>
                <a:r>
                  <a:rPr lang="fr-FR" sz="1400" b="1" dirty="0">
                    <a:solidFill>
                      <a:schemeClr val="bg1">
                        <a:lumMod val="50000"/>
                      </a:schemeClr>
                    </a:solidFill>
                  </a:rPr>
                  <a:t>  </a:t>
                </a:r>
                <a:r>
                  <a:rPr lang="fr-FR" sz="14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state -</a:t>
                </a:r>
                <a:endParaRPr lang="fr-FR" sz="1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-468790" y="3008896"/>
                <a:ext cx="8152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qubit</a:t>
                </a:r>
                <a:r>
                  <a:rPr lang="fr-FR" sz="1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fr-FR" sz="1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states </a:t>
                </a:r>
                <a:endParaRPr lang="fr-FR" sz="18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1131281" y="4926430"/>
                <a:ext cx="14478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err="1">
                    <a:solidFill>
                      <a:schemeClr val="bg1">
                        <a:lumMod val="50000"/>
                      </a:schemeClr>
                    </a:solidFill>
                  </a:rPr>
                  <a:t>Coherent</a:t>
                </a:r>
                <a:r>
                  <a:rPr lang="fr-FR" sz="1400" b="1" dirty="0">
                    <a:solidFill>
                      <a:schemeClr val="bg1">
                        <a:lumMod val="50000"/>
                      </a:schemeClr>
                    </a:solidFill>
                  </a:rPr>
                  <a:t>  </a:t>
                </a:r>
                <a:r>
                  <a:rPr lang="fr-FR" sz="14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state +</a:t>
                </a:r>
                <a:endParaRPr lang="fr-FR" sz="1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30" name="ZoneTexte 29"/>
          <p:cNvSpPr txBox="1"/>
          <p:nvPr/>
        </p:nvSpPr>
        <p:spPr>
          <a:xfrm>
            <a:off x="273463" y="812908"/>
            <a:ext cx="2482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Cat-state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</a:rPr>
              <a:t>qubits</a:t>
            </a:r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0" y="1282288"/>
            <a:ext cx="2939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/>
              <a:t>Qubit</a:t>
            </a:r>
            <a:r>
              <a:rPr lang="fr-FR" sz="1600" dirty="0" smtClean="0"/>
              <a:t> states </a:t>
            </a:r>
            <a:r>
              <a:rPr lang="fr-FR" sz="1600" dirty="0" err="1" smtClean="0"/>
              <a:t>built</a:t>
            </a:r>
            <a:r>
              <a:rPr lang="fr-FR" sz="1600" dirty="0" smtClean="0"/>
              <a:t> </a:t>
            </a:r>
            <a:r>
              <a:rPr lang="fr-FR" sz="1600" dirty="0" err="1" smtClean="0"/>
              <a:t>from</a:t>
            </a:r>
            <a:r>
              <a:rPr lang="fr-FR" sz="1600" dirty="0" smtClean="0"/>
              <a:t> </a:t>
            </a:r>
          </a:p>
          <a:p>
            <a:pPr algn="ctr"/>
            <a:r>
              <a:rPr lang="fr-FR" sz="1600" dirty="0" smtClean="0"/>
              <a:t>high Q </a:t>
            </a:r>
            <a:r>
              <a:rPr lang="fr-FR" sz="1600" dirty="0" err="1" smtClean="0"/>
              <a:t>resonator</a:t>
            </a:r>
            <a:r>
              <a:rPr lang="fr-FR" sz="1600" dirty="0" smtClean="0"/>
              <a:t> </a:t>
            </a:r>
            <a:r>
              <a:rPr lang="fr-FR" sz="1600" dirty="0" err="1" smtClean="0"/>
              <a:t>coherent</a:t>
            </a:r>
            <a:r>
              <a:rPr lang="fr-FR" sz="1600" dirty="0" smtClean="0"/>
              <a:t> states</a:t>
            </a:r>
            <a:endParaRPr lang="fr-FR" sz="1600" dirty="0"/>
          </a:p>
        </p:txBody>
      </p:sp>
      <p:sp>
        <p:nvSpPr>
          <p:cNvPr id="32" name="Rectangle 31"/>
          <p:cNvSpPr/>
          <p:nvPr/>
        </p:nvSpPr>
        <p:spPr>
          <a:xfrm>
            <a:off x="25619" y="4001035"/>
            <a:ext cx="5168694" cy="1274195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Full protection: </a:t>
            </a:r>
            <a:r>
              <a:rPr lang="en-US" sz="1400" dirty="0" smtClean="0"/>
              <a:t>in progress </a:t>
            </a:r>
            <a:r>
              <a:rPr lang="en-US" sz="1400" dirty="0" err="1" smtClean="0"/>
              <a:t>Lescanne</a:t>
            </a:r>
            <a:r>
              <a:rPr lang="en-US" sz="1400" dirty="0" smtClean="0"/>
              <a:t> et al., Nat </a:t>
            </a:r>
            <a:r>
              <a:rPr lang="en-US" sz="1400" dirty="0" err="1" smtClean="0"/>
              <a:t>Phys</a:t>
            </a:r>
            <a:r>
              <a:rPr lang="en-US" sz="1400" dirty="0" smtClean="0"/>
              <a:t> 2020</a:t>
            </a:r>
            <a:endParaRPr lang="en-US" sz="1600" dirty="0" smtClean="0"/>
          </a:p>
          <a:p>
            <a:pPr>
              <a:lnSpc>
                <a:spcPct val="120000"/>
              </a:lnSpc>
            </a:pPr>
            <a:r>
              <a:rPr lang="en-US" sz="1600" dirty="0" smtClean="0"/>
              <a:t> </a:t>
            </a:r>
            <a:r>
              <a:rPr lang="en-US" sz="1600" dirty="0">
                <a:solidFill>
                  <a:srgbClr val="0000FF"/>
                </a:solidFill>
              </a:rPr>
              <a:t>1D code of cat-qubits </a:t>
            </a:r>
            <a:r>
              <a:rPr lang="en-US" sz="1600" dirty="0" smtClean="0">
                <a:solidFill>
                  <a:srgbClr val="0000FF"/>
                </a:solidFill>
              </a:rPr>
              <a:t>  (</a:t>
            </a:r>
            <a:r>
              <a:rPr lang="en-US" sz="1600" dirty="0" err="1" smtClean="0">
                <a:solidFill>
                  <a:srgbClr val="0000FF"/>
                </a:solidFill>
              </a:rPr>
              <a:t>est</a:t>
            </a:r>
            <a:r>
              <a:rPr lang="en-US" sz="1600" dirty="0" smtClean="0">
                <a:solidFill>
                  <a:srgbClr val="0000FF"/>
                </a:solidFill>
              </a:rPr>
              <a:t> x50 overhead)</a:t>
            </a:r>
          </a:p>
          <a:p>
            <a:pPr>
              <a:lnSpc>
                <a:spcPct val="120000"/>
              </a:lnSpc>
            </a:pP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6600"/>
                </a:solidFill>
              </a:rPr>
              <a:t>fault-tolerant architecture</a:t>
            </a:r>
          </a:p>
          <a:p>
            <a:pPr>
              <a:lnSpc>
                <a:spcPct val="120000"/>
              </a:lnSpc>
            </a:pPr>
            <a:r>
              <a:rPr lang="fr-FR" sz="1400" dirty="0"/>
              <a:t>Guillaud-Mirrahimi  PRX 2019</a:t>
            </a:r>
            <a:endParaRPr lang="en-US" sz="1400" dirty="0"/>
          </a:p>
        </p:txBody>
      </p:sp>
      <p:sp>
        <p:nvSpPr>
          <p:cNvPr id="33" name="ZoneTexte 32"/>
          <p:cNvSpPr txBox="1"/>
          <p:nvPr/>
        </p:nvSpPr>
        <p:spPr>
          <a:xfrm>
            <a:off x="4877761" y="483601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/>
              <a:t> </a:t>
            </a:r>
            <a:endParaRPr lang="fr-FR" sz="1800" dirty="0"/>
          </a:p>
        </p:txBody>
      </p:sp>
      <p:sp>
        <p:nvSpPr>
          <p:cNvPr id="3" name="ZoneTexte 2"/>
          <p:cNvSpPr txBox="1"/>
          <p:nvPr/>
        </p:nvSpPr>
        <p:spPr>
          <a:xfrm>
            <a:off x="4434462" y="4660133"/>
            <a:ext cx="293000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008000"/>
                </a:solidFill>
              </a:rPr>
              <a:t>Coherence</a:t>
            </a:r>
            <a:r>
              <a:rPr lang="fr-FR" sz="2000" dirty="0" smtClean="0">
                <a:solidFill>
                  <a:srgbClr val="008000"/>
                </a:solidFill>
              </a:rPr>
              <a:t> times  </a:t>
            </a:r>
          </a:p>
          <a:p>
            <a:pPr algn="ctr"/>
            <a:r>
              <a:rPr lang="fr-FR" sz="2000" dirty="0" smtClean="0">
                <a:solidFill>
                  <a:srgbClr val="008000"/>
                </a:solidFill>
              </a:rPr>
              <a:t>   </a:t>
            </a:r>
            <a:r>
              <a:rPr lang="fr-FR" sz="2000" dirty="0">
                <a:solidFill>
                  <a:srgbClr val="008000"/>
                </a:solidFill>
              </a:rPr>
              <a:t>up to </a:t>
            </a:r>
            <a:r>
              <a:rPr lang="fr-FR" sz="2000" b="1" dirty="0">
                <a:solidFill>
                  <a:srgbClr val="008000"/>
                </a:solidFill>
              </a:rPr>
              <a:t>seconds</a:t>
            </a:r>
          </a:p>
          <a:p>
            <a:pPr algn="ctr"/>
            <a:r>
              <a:rPr lang="fr-FR" sz="2000" dirty="0" smtClean="0">
                <a:solidFill>
                  <a:srgbClr val="C00000"/>
                </a:solidFill>
              </a:rPr>
              <a:t>but </a:t>
            </a:r>
            <a:r>
              <a:rPr lang="fr-FR" sz="2000" dirty="0" err="1" smtClean="0">
                <a:solidFill>
                  <a:srgbClr val="C00000"/>
                </a:solidFill>
              </a:rPr>
              <a:t>microscopic</a:t>
            </a:r>
            <a:r>
              <a:rPr lang="fr-FR" sz="2000" dirty="0" smtClean="0">
                <a:solidFill>
                  <a:srgbClr val="C00000"/>
                </a:solidFill>
              </a:rPr>
              <a:t> </a:t>
            </a:r>
            <a:r>
              <a:rPr lang="fr-FR" sz="2000" dirty="0" err="1" smtClean="0">
                <a:solidFill>
                  <a:srgbClr val="C00000"/>
                </a:solidFill>
              </a:rPr>
              <a:t>objects</a:t>
            </a:r>
            <a:r>
              <a:rPr lang="fr-FR" sz="2000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fr-FR" sz="2000" b="1" dirty="0" smtClean="0">
                <a:solidFill>
                  <a:srgbClr val="C00000"/>
                </a:solidFill>
              </a:rPr>
              <a:t>hard to control </a:t>
            </a:r>
            <a:r>
              <a:rPr lang="fr-FR" sz="2000" dirty="0" smtClean="0">
                <a:solidFill>
                  <a:srgbClr val="C00000"/>
                </a:solidFill>
              </a:rPr>
              <a:t>   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34" name="Espace réservé du numéro de diapositiv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9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19225" y="69460"/>
            <a:ext cx="9982200" cy="415227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 new hybrid route :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spins coupled to superconducting circuits</a:t>
            </a:r>
            <a:endParaRPr lang="fr-FR" sz="4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2560967"/>
            <a:ext cx="2388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6699FF"/>
                </a:solidFill>
              </a:rPr>
              <a:t>Coherence</a:t>
            </a:r>
            <a:r>
              <a:rPr lang="fr-FR" dirty="0" smtClean="0">
                <a:solidFill>
                  <a:srgbClr val="6699FF"/>
                </a:solidFill>
              </a:rPr>
              <a:t> times:</a:t>
            </a:r>
          </a:p>
          <a:p>
            <a:r>
              <a:rPr lang="fr-FR" dirty="0" err="1" smtClean="0">
                <a:solidFill>
                  <a:srgbClr val="6699FF"/>
                </a:solidFill>
              </a:rPr>
              <a:t>electronic</a:t>
            </a:r>
            <a:r>
              <a:rPr lang="fr-FR" dirty="0" smtClean="0">
                <a:solidFill>
                  <a:srgbClr val="6699FF"/>
                </a:solidFill>
              </a:rPr>
              <a:t> spins:   ms, s</a:t>
            </a:r>
          </a:p>
          <a:p>
            <a:r>
              <a:rPr lang="fr-FR" dirty="0" err="1" smtClean="0">
                <a:solidFill>
                  <a:srgbClr val="6699FF"/>
                </a:solidFill>
              </a:rPr>
              <a:t>nuclear</a:t>
            </a:r>
            <a:r>
              <a:rPr lang="fr-FR" dirty="0" smtClean="0">
                <a:solidFill>
                  <a:srgbClr val="6699FF"/>
                </a:solidFill>
              </a:rPr>
              <a:t> spins:  s, h</a:t>
            </a:r>
          </a:p>
          <a:p>
            <a:endParaRPr lang="fr-FR" dirty="0">
              <a:solidFill>
                <a:srgbClr val="6699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562861" y="4073053"/>
                <a:ext cx="5040560" cy="10895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 err="1"/>
                  <a:t>Electronic</a:t>
                </a:r>
                <a:r>
                  <a:rPr lang="fr-FR" sz="1400" dirty="0"/>
                  <a:t> spin = 1/2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 err="1"/>
                  <a:t>Nuclear</a:t>
                </a:r>
                <a:r>
                  <a:rPr lang="fr-FR" sz="1400" dirty="0"/>
                  <a:t> spin I=9/2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Large hyperfine </a:t>
                </a:r>
                <a:r>
                  <a:rPr lang="fr-FR" sz="1400" dirty="0" err="1"/>
                  <a:t>coupling</a:t>
                </a:r>
                <a:r>
                  <a:rPr lang="fr-FR" sz="1400" dirty="0"/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/>
                          </a:rPr>
                          <m:t>𝐴</m:t>
                        </m:r>
                      </m:num>
                      <m:den>
                        <m:r>
                          <a:rPr lang="fr-FR" sz="1600" i="1">
                            <a:latin typeface="Cambria Math"/>
                          </a:rPr>
                          <m:t>2</m:t>
                        </m:r>
                        <m:r>
                          <a:rPr lang="fr-FR" sz="1600" i="1">
                            <a:latin typeface="Cambria Math"/>
                          </a:rPr>
                          <m:t>𝜋</m:t>
                        </m:r>
                      </m:den>
                    </m:f>
                    <m:r>
                      <a:rPr lang="fr-FR" sz="1600" i="1">
                        <a:latin typeface="Cambria Math"/>
                      </a:rPr>
                      <m:t>=1.4754</m:t>
                    </m:r>
                  </m:oMath>
                </a14:m>
                <a:r>
                  <a:rPr lang="fr-FR" sz="1600" dirty="0"/>
                  <a:t>GHz</a:t>
                </a:r>
                <a:endParaRPr lang="fr-FR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400" dirty="0"/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61" y="4073053"/>
                <a:ext cx="5040560" cy="1089529"/>
              </a:xfrm>
              <a:prstGeom prst="rect">
                <a:avLst/>
              </a:prstGeom>
              <a:blipFill>
                <a:blip r:embed="rId2"/>
                <a:stretch>
                  <a:fillRect l="-121" t="-11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ZoneTexte 37">
            <a:extLst>
              <a:ext uri="{FF2B5EF4-FFF2-40B4-BE49-F238E27FC236}">
                <a16:creationId xmlns:a16="http://schemas.microsoft.com/office/drawing/2014/main" id="{7D049EC8-94EF-4EA5-93A5-D75D2F2D25A5}"/>
              </a:ext>
            </a:extLst>
          </p:cNvPr>
          <p:cNvSpPr txBox="1"/>
          <p:nvPr/>
        </p:nvSpPr>
        <p:spPr>
          <a:xfrm>
            <a:off x="478644" y="5901714"/>
            <a:ext cx="2030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20 electro-nuclear  states</a:t>
            </a:r>
          </a:p>
          <a:p>
            <a:pPr algn="ctr"/>
            <a:r>
              <a:rPr lang="en-US" sz="1400" dirty="0"/>
              <a:t>for making qubits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3BF488D7-521F-49D2-90B6-505001269531}"/>
                  </a:ext>
                </a:extLst>
              </p:cNvPr>
              <p:cNvSpPr txBox="1"/>
              <p:nvPr/>
            </p:nvSpPr>
            <p:spPr>
              <a:xfrm>
                <a:off x="391088" y="4992368"/>
                <a:ext cx="4235711" cy="7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/>
                            </a:rPr>
                            <m:t>𝐻</m:t>
                          </m:r>
                        </m:num>
                        <m:den>
                          <m:r>
                            <a:rPr lang="fr-FR" sz="2400" i="1">
                              <a:latin typeface="Cambria Math"/>
                            </a:rPr>
                            <m:t>ℏ</m:t>
                          </m:r>
                        </m:den>
                      </m:f>
                      <m:r>
                        <a:rPr lang="fr-FR" sz="2400" i="1">
                          <a:latin typeface="Cambria Math"/>
                        </a:rPr>
                        <m:t>=</m:t>
                      </m:r>
                      <m:r>
                        <a:rPr lang="fr-FR" sz="2400" i="1">
                          <a:solidFill>
                            <a:srgbClr val="00B050"/>
                          </a:solidFill>
                          <a:latin typeface="Cambria Math"/>
                        </a:rPr>
                        <m:t>𝐴</m:t>
                      </m:r>
                      <m:r>
                        <a:rPr lang="fr-FR" sz="2400" b="1" i="1">
                          <a:solidFill>
                            <a:srgbClr val="00B050"/>
                          </a:solidFill>
                          <a:latin typeface="Cambria Math"/>
                        </a:rPr>
                        <m:t>𝑰</m:t>
                      </m:r>
                      <m:r>
                        <a:rPr lang="fr-FR" sz="2400" i="1">
                          <a:solidFill>
                            <a:srgbClr val="00B050"/>
                          </a:solidFill>
                          <a:latin typeface="Cambria Math"/>
                        </a:rPr>
                        <m:t>⋅</m:t>
                      </m:r>
                      <m:r>
                        <a:rPr lang="fr-FR" sz="2400" b="1" i="1">
                          <a:solidFill>
                            <a:srgbClr val="00B050"/>
                          </a:solidFill>
                          <a:latin typeface="Cambria Math"/>
                        </a:rPr>
                        <m:t>𝑺</m:t>
                      </m:r>
                      <m:r>
                        <a:rPr lang="fr-FR" sz="2400" b="1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sz="2400" b="1" i="1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1">
                              <a:solidFill>
                                <a:srgbClr val="FF3399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fr-FR" sz="2400" b="1" i="1">
                              <a:solidFill>
                                <a:srgbClr val="FF3399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  <m:sub>
                          <m:r>
                            <a:rPr lang="fr-FR" sz="2400" b="1" i="1">
                              <a:solidFill>
                                <a:srgbClr val="FF3399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fr-FR" sz="2400" i="1">
                          <a:solidFill>
                            <a:srgbClr val="FF3399"/>
                          </a:solidFill>
                          <a:latin typeface="Cambria Math"/>
                        </a:rPr>
                        <m:t>⋅(−</m:t>
                      </m:r>
                      <m:sSub>
                        <m:sSubPr>
                          <m:ctrlPr>
                            <a:rPr lang="fr-FR" sz="2400" i="1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srgbClr val="FF3399"/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fr-FR" sz="2400" i="1">
                              <a:solidFill>
                                <a:srgbClr val="FF33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fr-FR" sz="2400" b="1" i="1">
                          <a:solidFill>
                            <a:srgbClr val="FF3399"/>
                          </a:solidFill>
                          <a:latin typeface="Cambria Math"/>
                        </a:rPr>
                        <m:t>𝑺</m:t>
                      </m:r>
                      <m:r>
                        <a:rPr lang="fr-FR" sz="2400" b="1" i="1">
                          <a:solidFill>
                            <a:srgbClr val="FF3399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fr-FR" sz="2400" i="1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srgbClr val="FF3399"/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fr-FR" sz="2400" i="1">
                              <a:solidFill>
                                <a:srgbClr val="FF3399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fr-FR" sz="2400" b="1" i="1">
                          <a:solidFill>
                            <a:srgbClr val="FF3399"/>
                          </a:solidFill>
                          <a:latin typeface="Cambria Math"/>
                        </a:rPr>
                        <m:t>𝑰</m:t>
                      </m:r>
                      <m:r>
                        <a:rPr lang="fr-FR" sz="2400" b="1" i="1">
                          <a:solidFill>
                            <a:srgbClr val="FF3399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sz="2400" b="1" dirty="0">
                  <a:solidFill>
                    <a:srgbClr val="FF3399"/>
                  </a:solidFill>
                </a:endParaRPr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3BF488D7-521F-49D2-90B6-505001269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88" y="4992368"/>
                <a:ext cx="4235711" cy="7837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Image 35">
            <a:extLst>
              <a:ext uri="{FF2B5EF4-FFF2-40B4-BE49-F238E27FC236}">
                <a16:creationId xmlns:a16="http://schemas.microsoft.com/office/drawing/2014/main" id="{1B11B8AD-E77E-4C0D-AC0E-9A5952D91DC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38" y="4192686"/>
            <a:ext cx="3104092" cy="21835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ZoneTexte 40"/>
          <p:cNvSpPr txBox="1"/>
          <p:nvPr/>
        </p:nvSpPr>
        <p:spPr>
          <a:xfrm>
            <a:off x="0" y="477163"/>
            <a:ext cx="18861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</a:rPr>
              <a:t>Highly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1">
                    <a:lumMod val="50000"/>
                  </a:schemeClr>
                </a:solidFill>
              </a:rPr>
              <a:t>coherent</a:t>
            </a:r>
            <a:endParaRPr lang="fr-FR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1">
                    <a:lumMod val="50000"/>
                  </a:schemeClr>
                </a:solidFill>
              </a:rPr>
              <a:t>electro-nuclear</a:t>
            </a:r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spin </a:t>
            </a:r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states 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2" name="Image 41" descr="fig_ERC_B2_SpinCoupledLC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6"/>
          <a:stretch/>
        </p:blipFill>
        <p:spPr bwMode="auto">
          <a:xfrm>
            <a:off x="5022085" y="1340963"/>
            <a:ext cx="3373956" cy="163775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ZoneTexte 42"/>
          <p:cNvSpPr txBox="1"/>
          <p:nvPr/>
        </p:nvSpPr>
        <p:spPr>
          <a:xfrm>
            <a:off x="7453810" y="623668"/>
            <a:ext cx="141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controlled</a:t>
            </a:r>
            <a:endParaRPr lang="fr-FR" sz="1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coupling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</a:p>
          <a:p>
            <a:pPr algn="ctr"/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environment</a:t>
            </a:r>
            <a:endParaRPr lang="fr-FR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424960" y="2113293"/>
            <a:ext cx="145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err="1"/>
              <a:t>with</a:t>
            </a:r>
            <a:r>
              <a:rPr lang="fr-FR" sz="1200" b="1" dirty="0"/>
              <a:t> good quantum</a:t>
            </a:r>
          </a:p>
          <a:p>
            <a:pPr algn="ctr"/>
            <a:r>
              <a:rPr lang="fr-FR" sz="1200" b="1" dirty="0"/>
              <a:t> </a:t>
            </a:r>
            <a:r>
              <a:rPr lang="fr-FR" sz="1200" b="1" dirty="0" err="1"/>
              <a:t>coherence</a:t>
            </a:r>
            <a:endParaRPr lang="fr-FR" sz="1200" b="1" dirty="0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1B11B8AD-E77E-4C0D-AC0E-9A5952D91DC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5" y="1453170"/>
            <a:ext cx="1872942" cy="11077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grpSp>
        <p:nvGrpSpPr>
          <p:cNvPr id="47" name="Groupe 46"/>
          <p:cNvGrpSpPr/>
          <p:nvPr/>
        </p:nvGrpSpPr>
        <p:grpSpPr>
          <a:xfrm>
            <a:off x="8936812" y="1442981"/>
            <a:ext cx="2761637" cy="1214613"/>
            <a:chOff x="3108429" y="1906368"/>
            <a:chExt cx="3817851" cy="1853760"/>
          </a:xfrm>
        </p:grpSpPr>
        <p:cxnSp>
          <p:nvCxnSpPr>
            <p:cNvPr id="48" name="Connecteur droit 47"/>
            <p:cNvCxnSpPr/>
            <p:nvPr/>
          </p:nvCxnSpPr>
          <p:spPr>
            <a:xfrm>
              <a:off x="6062986" y="2329380"/>
              <a:ext cx="86329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riangle isocèle 36"/>
            <p:cNvSpPr/>
            <p:nvPr/>
          </p:nvSpPr>
          <p:spPr>
            <a:xfrm rot="5400000">
              <a:off x="6293470" y="2065919"/>
              <a:ext cx="532318" cy="536651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200" dirty="0"/>
            </a:p>
          </p:txBody>
        </p:sp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6597" y1="42222" x2="26597" y2="42222"/>
                          <a14:foregroundMark x1="12725" y1="49889" x2="12725" y2="49889"/>
                          <a14:foregroundMark x1="6038" y1="46667" x2="6038" y2="46667"/>
                          <a14:foregroundMark x1="6786" y1="70333" x2="6786" y2="70333"/>
                          <a14:foregroundMark x1="12725" y1="32889" x2="46856" y2="27889"/>
                          <a14:foregroundMark x1="48603" y1="38889" x2="47854" y2="69778"/>
                          <a14:foregroundMark x1="27096" y1="76333" x2="5788" y2="81889"/>
                          <a14:foregroundMark x1="2844" y1="43333" x2="39920" y2="35556"/>
                          <a14:foregroundMark x1="53144" y1="27667" x2="58982" y2="23444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429" y="2478533"/>
              <a:ext cx="2853685" cy="1281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1881" y="1906368"/>
              <a:ext cx="1305784" cy="63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2" name="Connecteur droit 51"/>
            <p:cNvCxnSpPr/>
            <p:nvPr/>
          </p:nvCxnSpPr>
          <p:spPr>
            <a:xfrm flipV="1">
              <a:off x="5080334" y="2288097"/>
              <a:ext cx="0" cy="2574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5380371" y="2328007"/>
              <a:ext cx="75247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flipV="1">
              <a:off x="5385134" y="2321900"/>
              <a:ext cx="0" cy="2574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10"/>
          <a:srcRect l="49579"/>
          <a:stretch/>
        </p:blipFill>
        <p:spPr>
          <a:xfrm>
            <a:off x="2183850" y="895595"/>
            <a:ext cx="1818665" cy="2222948"/>
          </a:xfrm>
          <a:prstGeom prst="rect">
            <a:avLst/>
          </a:prstGeom>
        </p:spPr>
      </p:pic>
      <p:pic>
        <p:nvPicPr>
          <p:cNvPr id="56" name="Picture 2" descr="RÃ©sultat de recherche d'images pour &quot;icture edwin purcell&quot;">
            <a:extLst>
              <a:ext uri="{FF2B5EF4-FFF2-40B4-BE49-F238E27FC236}">
                <a16:creationId xmlns:a16="http://schemas.microsoft.com/office/drawing/2014/main" id="{F9AD6A10-FEB2-4E63-B106-A22C45E7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962" y="3563911"/>
            <a:ext cx="1042159" cy="143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ADA76AFC-282C-4598-B67D-7DE088672028}"/>
              </a:ext>
            </a:extLst>
          </p:cNvPr>
          <p:cNvSpPr txBox="1"/>
          <p:nvPr/>
        </p:nvSpPr>
        <p:spPr>
          <a:xfrm flipH="1">
            <a:off x="11023539" y="5063124"/>
            <a:ext cx="8850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1946</a:t>
            </a:r>
          </a:p>
          <a:p>
            <a:pPr algn="ctr"/>
            <a:r>
              <a:rPr lang="fr-FR" sz="1350" dirty="0"/>
              <a:t>E. Purcell</a:t>
            </a:r>
          </a:p>
        </p:txBody>
      </p:sp>
      <p:grpSp>
        <p:nvGrpSpPr>
          <p:cNvPr id="58" name="Groupe 57"/>
          <p:cNvGrpSpPr/>
          <p:nvPr/>
        </p:nvGrpSpPr>
        <p:grpSpPr>
          <a:xfrm>
            <a:off x="8628781" y="4498705"/>
            <a:ext cx="2234487" cy="1327754"/>
            <a:chOff x="5988008" y="926747"/>
            <a:chExt cx="2979316" cy="1770339"/>
          </a:xfrm>
        </p:grpSpPr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93159">
              <a:off x="7375250" y="2095989"/>
              <a:ext cx="1526471" cy="60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0" name="Groupe 59"/>
            <p:cNvGrpSpPr/>
            <p:nvPr/>
          </p:nvGrpSpPr>
          <p:grpSpPr>
            <a:xfrm>
              <a:off x="5988008" y="926747"/>
              <a:ext cx="1550766" cy="1585610"/>
              <a:chOff x="9873083" y="1867063"/>
              <a:chExt cx="1550766" cy="1585610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9906000" y="2167816"/>
                <a:ext cx="1517849" cy="984104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6">
                      <a:lumMod val="4000"/>
                      <a:lumOff val="96000"/>
                    </a:schemeClr>
                  </a:gs>
                  <a:gs pos="8000">
                    <a:schemeClr val="accent6">
                      <a:lumMod val="41000"/>
                      <a:lumOff val="59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8" name="Rectangle à coins arrondis 67"/>
              <p:cNvSpPr/>
              <p:nvPr/>
            </p:nvSpPr>
            <p:spPr>
              <a:xfrm>
                <a:off x="9873083" y="2021437"/>
                <a:ext cx="1550766" cy="1276862"/>
              </a:xfrm>
              <a:prstGeom prst="roundRect">
                <a:avLst/>
              </a:prstGeom>
              <a:noFill/>
              <a:ln w="762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9" name="Groupe 68"/>
              <p:cNvGrpSpPr/>
              <p:nvPr/>
            </p:nvGrpSpPr>
            <p:grpSpPr>
              <a:xfrm>
                <a:off x="9985277" y="1867063"/>
                <a:ext cx="1326379" cy="1585610"/>
                <a:chOff x="9985277" y="1867063"/>
                <a:chExt cx="1326379" cy="1585610"/>
              </a:xfrm>
            </p:grpSpPr>
            <p:sp>
              <p:nvSpPr>
                <p:cNvPr id="70" name="Organigramme : Délai 69"/>
                <p:cNvSpPr/>
                <p:nvPr/>
              </p:nvSpPr>
              <p:spPr>
                <a:xfrm rot="5400000">
                  <a:off x="10383728" y="1468612"/>
                  <a:ext cx="529476" cy="132637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1" name="Organigramme : Délai 70"/>
                <p:cNvSpPr/>
                <p:nvPr/>
              </p:nvSpPr>
              <p:spPr>
                <a:xfrm rot="16200000">
                  <a:off x="10421524" y="2562540"/>
                  <a:ext cx="453888" cy="1326377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ZoneTexte 60"/>
                <p:cNvSpPr txBox="1"/>
                <p:nvPr/>
              </p:nvSpPr>
              <p:spPr>
                <a:xfrm>
                  <a:off x="7522446" y="1127792"/>
                  <a:ext cx="886396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5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5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fr-FR" sz="15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sz="15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fr-FR" sz="15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𝑄</m:t>
                        </m:r>
                      </m:oMath>
                    </m:oMathPara>
                  </a14:m>
                  <a:endParaRPr lang="fr-FR" sz="15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7" name="ZoneTexte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2446" y="1127792"/>
                  <a:ext cx="886396" cy="430887"/>
                </a:xfrm>
                <a:prstGeom prst="rect">
                  <a:avLst/>
                </a:prstGeom>
                <a:blipFill>
                  <a:blip r:embed="rId13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Arc 61"/>
            <p:cNvSpPr/>
            <p:nvPr/>
          </p:nvSpPr>
          <p:spPr>
            <a:xfrm rot="5828960">
              <a:off x="6689260" y="1400299"/>
              <a:ext cx="609956" cy="762033"/>
            </a:xfrm>
            <a:prstGeom prst="arc">
              <a:avLst/>
            </a:prstGeom>
            <a:noFill/>
            <a:ln w="28575">
              <a:solidFill>
                <a:schemeClr val="accent4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3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7705">
              <a:off x="6459122" y="1324715"/>
              <a:ext cx="296273" cy="654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7705">
              <a:off x="6635399" y="1574619"/>
              <a:ext cx="296273" cy="654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7705">
              <a:off x="6843942" y="1236721"/>
              <a:ext cx="296273" cy="654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ZoneTexte 65"/>
                <p:cNvSpPr txBox="1"/>
                <p:nvPr/>
              </p:nvSpPr>
              <p:spPr>
                <a:xfrm>
                  <a:off x="8229600" y="1793092"/>
                  <a:ext cx="737724" cy="553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1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100" b="1" i="1">
                                <a:latin typeface="Cambria Math"/>
                              </a:rPr>
                              <m:t>𝜸</m:t>
                            </m:r>
                          </m:e>
                          <m:sub>
                            <m:r>
                              <a:rPr lang="fr-FR" sz="2100" b="1" i="1">
                                <a:latin typeface="Cambria Math"/>
                              </a:rPr>
                              <m:t>𝑷</m:t>
                            </m:r>
                          </m:sub>
                        </m:sSub>
                      </m:oMath>
                    </m:oMathPara>
                  </a14:m>
                  <a:endParaRPr lang="fr-FR" sz="2100" b="1" dirty="0"/>
                </a:p>
              </p:txBody>
            </p:sp>
          </mc:Choice>
          <mc:Fallback xmlns="">
            <p:sp>
              <p:nvSpPr>
                <p:cNvPr id="44" name="ZoneTexte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9600" y="1793092"/>
                  <a:ext cx="737724" cy="553997"/>
                </a:xfrm>
                <a:prstGeom prst="rect">
                  <a:avLst/>
                </a:prstGeom>
                <a:blipFill>
                  <a:blip r:embed="rId15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ZoneTexte 3"/>
          <p:cNvSpPr txBox="1"/>
          <p:nvPr/>
        </p:nvSpPr>
        <p:spPr>
          <a:xfrm>
            <a:off x="8667087" y="3324284"/>
            <a:ext cx="2277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accent1">
                    <a:lumMod val="50000"/>
                  </a:schemeClr>
                </a:solidFill>
              </a:rPr>
              <a:t>Strong</a:t>
            </a: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1">
                    <a:lumMod val="50000"/>
                  </a:schemeClr>
                </a:solidFill>
              </a:rPr>
              <a:t>coupling</a:t>
            </a: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fr-FR" sz="1600" dirty="0" smtClean="0"/>
              <a:t>radiative relaxation</a:t>
            </a:r>
          </a:p>
          <a:p>
            <a:r>
              <a:rPr lang="fr-FR" sz="1600" dirty="0" smtClean="0"/>
              <a:t> </a:t>
            </a:r>
            <a:r>
              <a:rPr lang="fr-FR" sz="1600" dirty="0" err="1" smtClean="0"/>
              <a:t>channel</a:t>
            </a:r>
            <a:r>
              <a:rPr lang="fr-FR" sz="1600" dirty="0" smtClean="0"/>
              <a:t> dominant</a:t>
            </a:r>
          </a:p>
          <a:p>
            <a:r>
              <a:rPr lang="fr-FR" sz="1600" dirty="0" smtClean="0"/>
              <a:t>(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Purcell </a:t>
            </a:r>
            <a:r>
              <a:rPr lang="fr-FR" sz="1600" b="1" dirty="0" err="1" smtClean="0">
                <a:solidFill>
                  <a:schemeClr val="accent1">
                    <a:lumMod val="75000"/>
                  </a:schemeClr>
                </a:solidFill>
              </a:rPr>
              <a:t>regime</a:t>
            </a:r>
            <a:r>
              <a:rPr lang="fr-FR" sz="1600" dirty="0" smtClean="0"/>
              <a:t>) </a:t>
            </a:r>
            <a:endParaRPr lang="fr-FR" sz="1600" dirty="0"/>
          </a:p>
          <a:p>
            <a:endParaRPr lang="fr-FR" sz="16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4536" y="-16617"/>
            <a:ext cx="6857999" cy="652247"/>
          </a:xfrm>
        </p:spPr>
        <p:txBody>
          <a:bodyPr>
            <a:norm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limited ESR </a:t>
            </a:r>
            <a:r>
              <a:rPr lang="de-DE" sz="28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spectrometry</a:t>
            </a:r>
            <a:endParaRPr lang="de-DE" sz="2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582" y="757555"/>
            <a:ext cx="6611476" cy="4833077"/>
            <a:chOff x="1977421" y="1001936"/>
            <a:chExt cx="8815301" cy="5417915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7421" y="1184227"/>
              <a:ext cx="3178264" cy="455352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9" name="Straight Connector 98"/>
            <p:cNvCxnSpPr/>
            <p:nvPr/>
          </p:nvCxnSpPr>
          <p:spPr>
            <a:xfrm>
              <a:off x="4943476" y="1587880"/>
              <a:ext cx="686495" cy="108687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/>
            <p:nvPr/>
          </p:nvSpPr>
          <p:spPr>
            <a:xfrm>
              <a:off x="2171701" y="3615709"/>
              <a:ext cx="2677449" cy="2201848"/>
            </a:xfrm>
            <a:prstGeom prst="rect">
              <a:avLst/>
            </a:prstGeom>
            <a:noFill/>
            <a:ln w="254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4849150" y="1001936"/>
              <a:ext cx="5943572" cy="5417915"/>
              <a:chOff x="3325149" y="1001935"/>
              <a:chExt cx="5943572" cy="5417915"/>
            </a:xfrm>
          </p:grpSpPr>
          <p:grpSp>
            <p:nvGrpSpPr>
              <p:cNvPr id="4" name="Group 2069"/>
              <p:cNvGrpSpPr/>
              <p:nvPr/>
            </p:nvGrpSpPr>
            <p:grpSpPr>
              <a:xfrm>
                <a:off x="3829673" y="1001935"/>
                <a:ext cx="5439048" cy="5245352"/>
                <a:chOff x="12709783" y="15283582"/>
                <a:chExt cx="7270476" cy="7011557"/>
              </a:xfrm>
            </p:grpSpPr>
            <p:grpSp>
              <p:nvGrpSpPr>
                <p:cNvPr id="5" name="Group 22"/>
                <p:cNvGrpSpPr/>
                <p:nvPr/>
              </p:nvGrpSpPr>
              <p:grpSpPr>
                <a:xfrm>
                  <a:off x="12709783" y="15283582"/>
                  <a:ext cx="7270476" cy="7011557"/>
                  <a:chOff x="-23697484" y="19495863"/>
                  <a:chExt cx="5837407" cy="7011557"/>
                </a:xfrm>
                <a:solidFill>
                  <a:schemeClr val="lt1"/>
                </a:solidFill>
              </p:grpSpPr>
              <p:grpSp>
                <p:nvGrpSpPr>
                  <p:cNvPr id="21" name="Group 95"/>
                  <p:cNvGrpSpPr/>
                  <p:nvPr/>
                </p:nvGrpSpPr>
                <p:grpSpPr>
                  <a:xfrm>
                    <a:off x="-23697484" y="19495863"/>
                    <a:ext cx="5837407" cy="7011557"/>
                    <a:chOff x="14079530" y="18789267"/>
                    <a:chExt cx="5837407" cy="7011557"/>
                  </a:xfrm>
                  <a:grpFill/>
                </p:grpSpPr>
                <p:cxnSp>
                  <p:nvCxnSpPr>
                    <p:cNvPr id="32" name="Connecteur droit 147"/>
                    <p:cNvCxnSpPr/>
                    <p:nvPr/>
                  </p:nvCxnSpPr>
                  <p:spPr>
                    <a:xfrm>
                      <a:off x="14376053" y="21924169"/>
                      <a:ext cx="4659005" cy="0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Connecteur droit 147"/>
                    <p:cNvCxnSpPr/>
                    <p:nvPr/>
                  </p:nvCxnSpPr>
                  <p:spPr>
                    <a:xfrm>
                      <a:off x="14376053" y="20042549"/>
                      <a:ext cx="4659005" cy="0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Connecteur droit 147"/>
                    <p:cNvCxnSpPr/>
                    <p:nvPr/>
                  </p:nvCxnSpPr>
                  <p:spPr>
                    <a:xfrm>
                      <a:off x="14376053" y="21025352"/>
                      <a:ext cx="4659005" cy="0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5" name="ZoneTexte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034880" y="20728143"/>
                      <a:ext cx="546403" cy="484253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500" dirty="0">
                          <a:latin typeface="Calibri" pitchFamily="34" charset="0"/>
                        </a:rPr>
                        <a:t>4K</a:t>
                      </a:r>
                    </a:p>
                  </p:txBody>
                </p:sp>
                <p:sp>
                  <p:nvSpPr>
                    <p:cNvPr id="36" name="ZoneTexte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915244" y="19769651"/>
                      <a:ext cx="826255" cy="484253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500" dirty="0">
                          <a:latin typeface="Calibri" pitchFamily="34" charset="0"/>
                        </a:rPr>
                        <a:t>300K</a:t>
                      </a:r>
                    </a:p>
                  </p:txBody>
                </p:sp>
                <p:sp>
                  <p:nvSpPr>
                    <p:cNvPr id="37" name="ZoneTexte 89"/>
                    <p:cNvSpPr txBox="1"/>
                    <p:nvPr/>
                  </p:nvSpPr>
                  <p:spPr>
                    <a:xfrm>
                      <a:off x="14892279" y="18873112"/>
                      <a:ext cx="725325" cy="622612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00B050"/>
                          </a:solidFill>
                        </a:rPr>
                        <a:t>Signal</a:t>
                      </a:r>
                    </a:p>
                    <a:p>
                      <a:pPr algn="ctr"/>
                      <a:r>
                        <a:rPr lang="en-US" sz="1050" dirty="0">
                          <a:solidFill>
                            <a:srgbClr val="00B050"/>
                          </a:solidFill>
                        </a:rPr>
                        <a:t>Input</a:t>
                      </a:r>
                    </a:p>
                  </p:txBody>
                </p:sp>
                <p:sp>
                  <p:nvSpPr>
                    <p:cNvPr id="38" name="ZoneTexte 542"/>
                    <p:cNvSpPr txBox="1"/>
                    <p:nvPr/>
                  </p:nvSpPr>
                  <p:spPr>
                    <a:xfrm>
                      <a:off x="16681446" y="18885724"/>
                      <a:ext cx="823961" cy="622612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00B050"/>
                          </a:solidFill>
                        </a:rPr>
                        <a:t>Signal</a:t>
                      </a:r>
                    </a:p>
                    <a:p>
                      <a:pPr algn="ctr"/>
                      <a:r>
                        <a:rPr lang="en-US" sz="1050" dirty="0">
                          <a:solidFill>
                            <a:srgbClr val="00B050"/>
                          </a:solidFill>
                        </a:rPr>
                        <a:t>Output</a:t>
                      </a:r>
                    </a:p>
                  </p:txBody>
                </p:sp>
                <p:cxnSp>
                  <p:nvCxnSpPr>
                    <p:cNvPr id="39" name="Connecteur droit 546"/>
                    <p:cNvCxnSpPr>
                      <a:endCxn id="64" idx="1"/>
                    </p:cNvCxnSpPr>
                    <p:nvPr/>
                  </p:nvCxnSpPr>
                  <p:spPr>
                    <a:xfrm>
                      <a:off x="18762950" y="19597204"/>
                      <a:ext cx="1" cy="3290713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0" name="Groupe 549"/>
                    <p:cNvGrpSpPr/>
                    <p:nvPr/>
                  </p:nvGrpSpPr>
                  <p:grpSpPr>
                    <a:xfrm rot="16200000">
                      <a:off x="16367571" y="22354932"/>
                      <a:ext cx="850930" cy="425001"/>
                      <a:chOff x="15460932" y="25076226"/>
                      <a:chExt cx="850930" cy="406883"/>
                    </a:xfrm>
                    <a:grpFill/>
                  </p:grpSpPr>
                  <p:pic>
                    <p:nvPicPr>
                      <p:cNvPr id="75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10800000" flipH="1">
                        <a:off x="15460932" y="25076226"/>
                        <a:ext cx="463090" cy="406883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76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10800000" flipH="1">
                        <a:off x="15848772" y="25076226"/>
                        <a:ext cx="463090" cy="406883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41" name="Rectangle à coins arrondis 177"/>
                    <p:cNvSpPr/>
                    <p:nvPr/>
                  </p:nvSpPr>
                  <p:spPr>
                    <a:xfrm>
                      <a:off x="14250992" y="23642472"/>
                      <a:ext cx="3266796" cy="2158352"/>
                    </a:xfrm>
                    <a:prstGeom prst="roundRect">
                      <a:avLst/>
                    </a:prstGeom>
                    <a:grpFill/>
                    <a:ln w="57150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2">
                      <a:schemeClr val="accent5"/>
                    </a:lnRef>
                    <a:fillRef idx="1">
                      <a:schemeClr val="lt1"/>
                    </a:fillRef>
                    <a:effectRef idx="0">
                      <a:schemeClr val="accent5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 dirty="0"/>
                    </a:p>
                  </p:txBody>
                </p:sp>
                <p:sp>
                  <p:nvSpPr>
                    <p:cNvPr id="42" name="Rectangle 180"/>
                    <p:cNvSpPr/>
                    <p:nvPr/>
                  </p:nvSpPr>
                  <p:spPr>
                    <a:xfrm>
                      <a:off x="14846717" y="23353609"/>
                      <a:ext cx="235741" cy="63641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 dirty="0"/>
                    </a:p>
                  </p:txBody>
                </p:sp>
                <p:sp>
                  <p:nvSpPr>
                    <p:cNvPr id="43" name="Rectangle 552"/>
                    <p:cNvSpPr/>
                    <p:nvPr/>
                  </p:nvSpPr>
                  <p:spPr>
                    <a:xfrm>
                      <a:off x="16178899" y="23282432"/>
                      <a:ext cx="235741" cy="63641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 dirty="0"/>
                    </a:p>
                  </p:txBody>
                </p:sp>
                <p:cxnSp>
                  <p:nvCxnSpPr>
                    <p:cNvPr id="44" name="Connecteur droit 2047"/>
                    <p:cNvCxnSpPr/>
                    <p:nvPr/>
                  </p:nvCxnSpPr>
                  <p:spPr>
                    <a:xfrm rot="5400000">
                      <a:off x="15076898" y="23329703"/>
                      <a:ext cx="0" cy="620745"/>
                    </a:xfrm>
                    <a:prstGeom prst="line">
                      <a:avLst/>
                    </a:prstGeom>
                    <a:grpFill/>
                    <a:ln w="57150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Connecteur droit 556"/>
                    <p:cNvCxnSpPr/>
                    <p:nvPr/>
                  </p:nvCxnSpPr>
                  <p:spPr>
                    <a:xfrm>
                      <a:off x="16178899" y="23051073"/>
                      <a:ext cx="0" cy="620745"/>
                    </a:xfrm>
                    <a:prstGeom prst="line">
                      <a:avLst/>
                    </a:prstGeom>
                    <a:grpFill/>
                    <a:ln w="57150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Connecteur droit 557"/>
                    <p:cNvCxnSpPr/>
                    <p:nvPr/>
                  </p:nvCxnSpPr>
                  <p:spPr>
                    <a:xfrm>
                      <a:off x="16428934" y="23051073"/>
                      <a:ext cx="0" cy="620745"/>
                    </a:xfrm>
                    <a:prstGeom prst="line">
                      <a:avLst/>
                    </a:prstGeom>
                    <a:grpFill/>
                    <a:ln w="57150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47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10466"/>
                    <a:stretch/>
                  </p:blipFill>
                  <p:spPr bwMode="auto">
                    <a:xfrm>
                      <a:off x="14983427" y="24391124"/>
                      <a:ext cx="1472472" cy="126215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48" name="Connecteur droit 561"/>
                    <p:cNvCxnSpPr/>
                    <p:nvPr/>
                  </p:nvCxnSpPr>
                  <p:spPr>
                    <a:xfrm>
                      <a:off x="16303918" y="24235719"/>
                      <a:ext cx="0" cy="486873"/>
                    </a:xfrm>
                    <a:prstGeom prst="line">
                      <a:avLst/>
                    </a:prstGeom>
                    <a:grpFill/>
                    <a:ln w="28575">
                      <a:solidFill>
                        <a:srgbClr val="FF17CD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Connecteur droit 563"/>
                    <p:cNvCxnSpPr/>
                    <p:nvPr/>
                  </p:nvCxnSpPr>
                  <p:spPr>
                    <a:xfrm flipH="1">
                      <a:off x="14971512" y="24708670"/>
                      <a:ext cx="1325257" cy="0"/>
                    </a:xfrm>
                    <a:prstGeom prst="line">
                      <a:avLst/>
                    </a:prstGeom>
                    <a:grpFill/>
                    <a:ln w="28575">
                      <a:solidFill>
                        <a:srgbClr val="FF17CD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Connecteur droit 580"/>
                    <p:cNvCxnSpPr/>
                    <p:nvPr/>
                  </p:nvCxnSpPr>
                  <p:spPr>
                    <a:xfrm flipH="1" flipV="1">
                      <a:off x="16079827" y="24247636"/>
                      <a:ext cx="466858" cy="186"/>
                    </a:xfrm>
                    <a:prstGeom prst="line">
                      <a:avLst/>
                    </a:prstGeom>
                    <a:grpFill/>
                    <a:ln w="28575">
                      <a:solidFill>
                        <a:srgbClr val="FF17CD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Connecteur droit 582"/>
                    <p:cNvCxnSpPr/>
                    <p:nvPr/>
                  </p:nvCxnSpPr>
                  <p:spPr>
                    <a:xfrm flipH="1" flipV="1">
                      <a:off x="16076690" y="24139159"/>
                      <a:ext cx="466858" cy="226"/>
                    </a:xfrm>
                    <a:prstGeom prst="line">
                      <a:avLst/>
                    </a:prstGeom>
                    <a:grpFill/>
                    <a:ln w="28575">
                      <a:solidFill>
                        <a:srgbClr val="92D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Connecteur droit 88"/>
                    <p:cNvCxnSpPr/>
                    <p:nvPr/>
                  </p:nvCxnSpPr>
                  <p:spPr>
                    <a:xfrm>
                      <a:off x="14964587" y="19597204"/>
                      <a:ext cx="0" cy="3171631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accent3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3" name="Rectangle 93"/>
                    <p:cNvSpPr/>
                    <p:nvPr/>
                  </p:nvSpPr>
                  <p:spPr>
                    <a:xfrm rot="16200000">
                      <a:off x="14593727" y="21650875"/>
                      <a:ext cx="733837" cy="310055"/>
                    </a:xfrm>
                    <a:prstGeom prst="rect">
                      <a:avLst/>
                    </a:prstGeom>
                    <a:grpFill/>
                    <a:ln w="57150"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" dirty="0"/>
                        <a:t>50dB</a:t>
                      </a:r>
                    </a:p>
                  </p:txBody>
                </p:sp>
                <p:sp>
                  <p:nvSpPr>
                    <p:cNvPr id="54" name="Rectangle 544"/>
                    <p:cNvSpPr/>
                    <p:nvPr/>
                  </p:nvSpPr>
                  <p:spPr>
                    <a:xfrm rot="16200000">
                      <a:off x="14593725" y="20752058"/>
                      <a:ext cx="733837" cy="310055"/>
                    </a:xfrm>
                    <a:prstGeom prst="rect">
                      <a:avLst/>
                    </a:prstGeom>
                    <a:grpFill/>
                    <a:ln w="57150"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" dirty="0"/>
                        <a:t>20dB</a:t>
                      </a:r>
                    </a:p>
                  </p:txBody>
                </p:sp>
                <p:cxnSp>
                  <p:nvCxnSpPr>
                    <p:cNvPr id="55" name="Connecteur droit 602"/>
                    <p:cNvCxnSpPr/>
                    <p:nvPr/>
                  </p:nvCxnSpPr>
                  <p:spPr>
                    <a:xfrm flipH="1">
                      <a:off x="16295520" y="22760082"/>
                      <a:ext cx="8398" cy="1378716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accent3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Connecteur droit 605"/>
                    <p:cNvCxnSpPr>
                      <a:stCxn id="75" idx="2"/>
                    </p:cNvCxnSpPr>
                    <p:nvPr/>
                  </p:nvCxnSpPr>
                  <p:spPr>
                    <a:xfrm flipH="1">
                      <a:off x="16313256" y="22761353"/>
                      <a:ext cx="267280" cy="0"/>
                    </a:xfrm>
                    <a:prstGeom prst="line">
                      <a:avLst/>
                    </a:prstGeom>
                    <a:grpFill/>
                    <a:ln w="28575">
                      <a:solidFill>
                        <a:srgbClr val="92D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Rectangle 611"/>
                    <p:cNvSpPr/>
                    <p:nvPr/>
                  </p:nvSpPr>
                  <p:spPr>
                    <a:xfrm rot="5400000">
                      <a:off x="16490168" y="22337409"/>
                      <a:ext cx="180732" cy="72207"/>
                    </a:xfrm>
                    <a:prstGeom prst="rect">
                      <a:avLst/>
                    </a:prstGeom>
                    <a:grpFill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 dirty="0"/>
                    </a:p>
                  </p:txBody>
                </p:sp>
                <p:cxnSp>
                  <p:nvCxnSpPr>
                    <p:cNvPr id="58" name="Connecteur droit 612"/>
                    <p:cNvCxnSpPr>
                      <a:endCxn id="76" idx="3"/>
                    </p:cNvCxnSpPr>
                    <p:nvPr/>
                  </p:nvCxnSpPr>
                  <p:spPr>
                    <a:xfrm>
                      <a:off x="16793036" y="19532054"/>
                      <a:ext cx="0" cy="2609914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accent3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9" name="Triangle isocèle 90"/>
                    <p:cNvSpPr/>
                    <p:nvPr/>
                  </p:nvSpPr>
                  <p:spPr>
                    <a:xfrm>
                      <a:off x="16450651" y="20507265"/>
                      <a:ext cx="691898" cy="776455"/>
                    </a:xfrm>
                    <a:prstGeom prst="triangle">
                      <a:avLst/>
                    </a:prstGeom>
                    <a:grpFill/>
                    <a:ln w="57150"/>
                  </p:spPr>
                  <p:style>
                    <a:lnRef idx="2">
                      <a:schemeClr val="accent3"/>
                    </a:lnRef>
                    <a:fillRef idx="1">
                      <a:schemeClr val="lt1"/>
                    </a:fillRef>
                    <a:effectRef idx="0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wrap="none" lIns="0" tIns="0" rIns="0" bIns="0" rtlCol="0" anchor="ctr"/>
                    <a:lstStyle/>
                    <a:p>
                      <a:pPr algn="ctr"/>
                      <a:r>
                        <a:rPr lang="en-US" sz="788" dirty="0"/>
                        <a:t>40dB</a:t>
                      </a:r>
                    </a:p>
                  </p:txBody>
                </p:sp>
                <p:sp>
                  <p:nvSpPr>
                    <p:cNvPr id="60" name="ZoneTexte 586"/>
                    <p:cNvSpPr txBox="1"/>
                    <p:nvPr/>
                  </p:nvSpPr>
                  <p:spPr>
                    <a:xfrm>
                      <a:off x="17185842" y="23991243"/>
                      <a:ext cx="1002883" cy="380486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50" dirty="0"/>
                        <a:t>3D Cavity</a:t>
                      </a:r>
                    </a:p>
                  </p:txBody>
                </p:sp>
                <p:sp>
                  <p:nvSpPr>
                    <p:cNvPr id="61" name="ZoneTexte 625"/>
                    <p:cNvSpPr txBox="1"/>
                    <p:nvPr/>
                  </p:nvSpPr>
                  <p:spPr>
                    <a:xfrm>
                      <a:off x="16270739" y="24792022"/>
                      <a:ext cx="1067112" cy="622612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50" dirty="0"/>
                        <a:t>Planar </a:t>
                      </a:r>
                    </a:p>
                    <a:p>
                      <a:r>
                        <a:rPr lang="en-US" sz="1050" dirty="0"/>
                        <a:t>Resonator</a:t>
                      </a:r>
                    </a:p>
                  </p:txBody>
                </p:sp>
                <p:cxnSp>
                  <p:nvCxnSpPr>
                    <p:cNvPr id="62" name="Connecteur droit 626"/>
                    <p:cNvCxnSpPr>
                      <a:endCxn id="64" idx="3"/>
                    </p:cNvCxnSpPr>
                    <p:nvPr/>
                  </p:nvCxnSpPr>
                  <p:spPr>
                    <a:xfrm flipV="1">
                      <a:off x="16763658" y="23084103"/>
                      <a:ext cx="1629493" cy="19100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Connecteur droit 630"/>
                    <p:cNvCxnSpPr/>
                    <p:nvPr/>
                  </p:nvCxnSpPr>
                  <p:spPr>
                    <a:xfrm>
                      <a:off x="16763658" y="22928192"/>
                      <a:ext cx="0" cy="175011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4" name="Triangle isocèle 606"/>
                    <p:cNvSpPr/>
                    <p:nvPr/>
                  </p:nvSpPr>
                  <p:spPr>
                    <a:xfrm rot="5400000">
                      <a:off x="18370579" y="22714302"/>
                      <a:ext cx="784743" cy="739600"/>
                    </a:xfrm>
                    <a:prstGeom prst="triangle">
                      <a:avLst/>
                    </a:prstGeom>
                    <a:grpFill/>
                    <a:ln w="28575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 dirty="0"/>
                    </a:p>
                  </p:txBody>
                </p:sp>
                <p:sp>
                  <p:nvSpPr>
                    <p:cNvPr id="65" name="ZoneTexte 607"/>
                    <p:cNvSpPr txBox="1"/>
                    <p:nvPr/>
                  </p:nvSpPr>
                  <p:spPr>
                    <a:xfrm>
                      <a:off x="18547034" y="23316157"/>
                      <a:ext cx="1369903" cy="62261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50" dirty="0"/>
                        <a:t>Amplifier at </a:t>
                      </a:r>
                    </a:p>
                    <a:p>
                      <a:r>
                        <a:rPr lang="en-US" sz="1050" dirty="0"/>
                        <a:t>quantum limit</a:t>
                      </a:r>
                    </a:p>
                  </p:txBody>
                </p:sp>
                <p:sp>
                  <p:nvSpPr>
                    <p:cNvPr id="66" name="ZoneTexte 649"/>
                    <p:cNvSpPr txBox="1"/>
                    <p:nvPr/>
                  </p:nvSpPr>
                  <p:spPr>
                    <a:xfrm>
                      <a:off x="18783148" y="19090714"/>
                      <a:ext cx="1037291" cy="380486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JPA pump</a:t>
                      </a:r>
                    </a:p>
                  </p:txBody>
                </p:sp>
                <p:pic>
                  <p:nvPicPr>
                    <p:cNvPr id="67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5400000">
                      <a:off x="14096723" y="19144609"/>
                      <a:ext cx="1201957" cy="49127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68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7230563" y="23198906"/>
                      <a:ext cx="947856" cy="16254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69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0800000" flipV="1">
                      <a:off x="16986068" y="22504245"/>
                      <a:ext cx="1338046" cy="53951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0" name="ZoneTexte 619"/>
                    <p:cNvSpPr txBox="1"/>
                    <p:nvPr/>
                  </p:nvSpPr>
                  <p:spPr>
                    <a:xfrm>
                      <a:off x="17447554" y="22137825"/>
                      <a:ext cx="764320" cy="380486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50" dirty="0"/>
                        <a:t>+20dB</a:t>
                      </a:r>
                    </a:p>
                  </p:txBody>
                </p:sp>
                <p:pic>
                  <p:nvPicPr>
                    <p:cNvPr id="71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6200000">
                      <a:off x="15846609" y="19175464"/>
                      <a:ext cx="1201957" cy="49127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2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5400000" flipV="1">
                      <a:off x="17909963" y="19135706"/>
                      <a:ext cx="1156009" cy="50854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3" name="ZoneTexte 681"/>
                    <p:cNvSpPr txBox="1"/>
                    <p:nvPr/>
                  </p:nvSpPr>
                  <p:spPr>
                    <a:xfrm>
                      <a:off x="17750358" y="19051769"/>
                      <a:ext cx="560166" cy="380486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50" dirty="0"/>
                        <a:t>2</a:t>
                      </a:r>
                      <a:r>
                        <a:rPr lang="en-US" sz="1050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050" baseline="-25000" dirty="0"/>
                        <a:t>0</a:t>
                      </a:r>
                    </a:p>
                  </p:txBody>
                </p:sp>
                <p:sp>
                  <p:nvSpPr>
                    <p:cNvPr id="74" name="ZoneTexte 682"/>
                    <p:cNvSpPr txBox="1"/>
                    <p:nvPr/>
                  </p:nvSpPr>
                  <p:spPr>
                    <a:xfrm>
                      <a:off x="14079530" y="19091799"/>
                      <a:ext cx="461528" cy="380486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50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050" baseline="-25000" dirty="0"/>
                        <a:t>0</a:t>
                      </a:r>
                    </a:p>
                  </p:txBody>
                </p:sp>
                <p:sp>
                  <p:nvSpPr>
                    <p:cNvPr id="31" name="ZoneTexte 32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885911" y="21621953"/>
                      <a:ext cx="906541" cy="48425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500" dirty="0">
                          <a:latin typeface="Calibri" pitchFamily="34" charset="0"/>
                        </a:rPr>
                        <a:t>10mK</a:t>
                      </a:r>
                    </a:p>
                  </p:txBody>
                </p:sp>
              </p:grpSp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-23194564" y="25329721"/>
                    <a:ext cx="884632" cy="913350"/>
                    <a:chOff x="-23194564" y="25329721"/>
                    <a:chExt cx="884632" cy="913350"/>
                  </a:xfrm>
                  <a:grpFill/>
                </p:grpSpPr>
                <p:grpSp>
                  <p:nvGrpSpPr>
                    <p:cNvPr id="23" name="Group 20"/>
                    <p:cNvGrpSpPr/>
                    <p:nvPr/>
                  </p:nvGrpSpPr>
                  <p:grpSpPr>
                    <a:xfrm>
                      <a:off x="-23194564" y="25567100"/>
                      <a:ext cx="470497" cy="675971"/>
                      <a:chOff x="-23194564" y="25567100"/>
                      <a:chExt cx="470497" cy="675971"/>
                    </a:xfrm>
                    <a:grpFill/>
                  </p:grpSpPr>
                  <p:grpSp>
                    <p:nvGrpSpPr>
                      <p:cNvPr id="25" name="Group 10"/>
                      <p:cNvGrpSpPr/>
                      <p:nvPr/>
                    </p:nvGrpSpPr>
                    <p:grpSpPr>
                      <a:xfrm>
                        <a:off x="-22991693" y="25667006"/>
                        <a:ext cx="267626" cy="576065"/>
                        <a:chOff x="-23039524" y="25560032"/>
                        <a:chExt cx="267626" cy="576065"/>
                      </a:xfrm>
                      <a:grpFill/>
                    </p:grpSpPr>
                    <p:pic>
                      <p:nvPicPr>
                        <p:cNvPr id="29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31117" r="82363" b="28017"/>
                        <a:stretch/>
                      </p:blipFill>
                      <p:spPr bwMode="auto">
                        <a:xfrm>
                          <a:off x="-23039524" y="25560032"/>
                          <a:ext cx="259707" cy="576065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30" name="Rectangle 3"/>
                        <p:cNvSpPr/>
                        <p:nvPr/>
                      </p:nvSpPr>
                      <p:spPr>
                        <a:xfrm>
                          <a:off x="-22833675" y="25848065"/>
                          <a:ext cx="61777" cy="7786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050" dirty="0"/>
                        </a:p>
                      </p:txBody>
                    </p:sp>
                  </p:grpSp>
                  <p:grpSp>
                    <p:nvGrpSpPr>
                      <p:cNvPr id="26" name="Group 174"/>
                      <p:cNvGrpSpPr/>
                      <p:nvPr/>
                    </p:nvGrpSpPr>
                    <p:grpSpPr>
                      <a:xfrm>
                        <a:off x="-23194564" y="25567100"/>
                        <a:ext cx="267626" cy="576065"/>
                        <a:chOff x="-23039524" y="25560032"/>
                        <a:chExt cx="267626" cy="576065"/>
                      </a:xfrm>
                      <a:grpFill/>
                    </p:grpSpPr>
                    <p:pic>
                      <p:nvPicPr>
                        <p:cNvPr id="27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31117" r="82363" b="28017"/>
                        <a:stretch/>
                      </p:blipFill>
                      <p:spPr bwMode="auto">
                        <a:xfrm>
                          <a:off x="-23039524" y="25560032"/>
                          <a:ext cx="259707" cy="576065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8" name="Rectangle 178"/>
                        <p:cNvSpPr/>
                        <p:nvPr/>
                      </p:nvSpPr>
                      <p:spPr>
                        <a:xfrm>
                          <a:off x="-22833675" y="25848065"/>
                          <a:ext cx="61777" cy="7786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050" dirty="0"/>
                        </a:p>
                      </p:txBody>
                    </p:sp>
                  </p:grpSp>
                </p:grpSp>
                <p:sp>
                  <p:nvSpPr>
                    <p:cNvPr id="24" name="Rectangle 17"/>
                    <p:cNvSpPr/>
                    <p:nvPr/>
                  </p:nvSpPr>
                  <p:spPr>
                    <a:xfrm>
                      <a:off x="-22897890" y="25329721"/>
                      <a:ext cx="587958" cy="14280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 dirty="0"/>
                    </a:p>
                  </p:txBody>
                </p:sp>
              </p:grpSp>
            </p:grpSp>
            <p:cxnSp>
              <p:nvCxnSpPr>
                <p:cNvPr id="6" name="Connecteur droit 612"/>
                <p:cNvCxnSpPr/>
                <p:nvPr/>
              </p:nvCxnSpPr>
              <p:spPr>
                <a:xfrm flipH="1">
                  <a:off x="13823637" y="19255465"/>
                  <a:ext cx="1706230" cy="5244"/>
                </a:xfrm>
                <a:prstGeom prst="line">
                  <a:avLst/>
                </a:prstGeom>
                <a:ln w="3810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15256445" y="19015738"/>
                  <a:ext cx="463090" cy="529338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Down Arrow 65"/>
                <p:cNvSpPr/>
                <p:nvPr/>
              </p:nvSpPr>
              <p:spPr>
                <a:xfrm rot="1701878" flipH="1" flipV="1">
                  <a:off x="13119008" y="20255608"/>
                  <a:ext cx="464959" cy="1132668"/>
                </a:xfrm>
                <a:prstGeom prst="downArrow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10" name="TextBox 67"/>
                <p:cNvSpPr txBox="1"/>
                <p:nvPr/>
              </p:nvSpPr>
              <p:spPr>
                <a:xfrm>
                  <a:off x="13455018" y="20616905"/>
                  <a:ext cx="638488" cy="4150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err="1"/>
                    <a:t>B</a:t>
                  </a:r>
                  <a:r>
                    <a:rPr lang="en-US" sz="1200" baseline="-25000" dirty="0" err="1"/>
                    <a:t>xy</a:t>
                  </a:r>
                  <a:endParaRPr lang="en-US" sz="1200" baseline="-25000" dirty="0"/>
                </a:p>
              </p:txBody>
            </p:sp>
          </p:grpSp>
          <p:cxnSp>
            <p:nvCxnSpPr>
              <p:cNvPr id="104" name="Straight Connector 103"/>
              <p:cNvCxnSpPr/>
              <p:nvPr/>
            </p:nvCxnSpPr>
            <p:spPr>
              <a:xfrm flipV="1">
                <a:off x="3325149" y="3347158"/>
                <a:ext cx="780821" cy="268551"/>
              </a:xfrm>
              <a:prstGeom prst="line">
                <a:avLst/>
              </a:prstGeom>
              <a:ln w="25400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3325149" y="5834049"/>
                <a:ext cx="873545" cy="585801"/>
              </a:xfrm>
              <a:prstGeom prst="line">
                <a:avLst/>
              </a:prstGeom>
              <a:ln w="25400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ZoneTexte 24"/>
            <p:cNvSpPr txBox="1">
              <a:spLocks noChangeArrowheads="1"/>
            </p:cNvSpPr>
            <p:nvPr/>
          </p:nvSpPr>
          <p:spPr bwMode="auto">
            <a:xfrm>
              <a:off x="4618920" y="1733017"/>
              <a:ext cx="509115" cy="36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500" dirty="0">
                  <a:latin typeface="Calibri" pitchFamily="34" charset="0"/>
                </a:rPr>
                <a:t>4K</a:t>
              </a:r>
            </a:p>
          </p:txBody>
        </p:sp>
        <p:sp>
          <p:nvSpPr>
            <p:cNvPr id="108" name="ZoneTexte 325"/>
            <p:cNvSpPr txBox="1">
              <a:spLocks noChangeArrowheads="1"/>
            </p:cNvSpPr>
            <p:nvPr/>
          </p:nvSpPr>
          <p:spPr bwMode="auto">
            <a:xfrm>
              <a:off x="2184060" y="5400319"/>
              <a:ext cx="844676" cy="36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500" dirty="0">
                  <a:latin typeface="Calibri" pitchFamily="34" charset="0"/>
                </a:rPr>
                <a:t>10mK</a:t>
              </a:r>
            </a:p>
          </p:txBody>
        </p:sp>
      </p:grpSp>
      <p:grpSp>
        <p:nvGrpSpPr>
          <p:cNvPr id="83" name="Groupe 82"/>
          <p:cNvGrpSpPr/>
          <p:nvPr/>
        </p:nvGrpSpPr>
        <p:grpSpPr>
          <a:xfrm>
            <a:off x="7047503" y="1510897"/>
            <a:ext cx="3806890" cy="1782198"/>
            <a:chOff x="3569716" y="3265393"/>
            <a:chExt cx="5075853" cy="2376264"/>
          </a:xfrm>
        </p:grpSpPr>
        <p:pic>
          <p:nvPicPr>
            <p:cNvPr id="84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716" y="3265393"/>
              <a:ext cx="5075853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ZoneTexte 84"/>
                <p:cNvSpPr txBox="1"/>
                <p:nvPr/>
              </p:nvSpPr>
              <p:spPr>
                <a:xfrm>
                  <a:off x="6312024" y="3740964"/>
                  <a:ext cx="2189529" cy="4426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5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5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fr-FR" sz="1500" i="1">
                            <a:latin typeface="Cambria Math" panose="02040503050406030204" pitchFamily="18" charset="0"/>
                          </a:rPr>
                          <m:t>=∫</m:t>
                        </m:r>
                        <m:r>
                          <a:rPr lang="fr-FR" sz="1500" i="1">
                            <a:latin typeface="Cambria Math" panose="02040503050406030204" pitchFamily="18" charset="0"/>
                          </a:rPr>
                          <m:t>𝑑𝑡𝐼</m:t>
                        </m:r>
                        <m:r>
                          <a:rPr lang="fr-FR" sz="15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5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5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500" dirty="0"/>
                </a:p>
              </p:txBody>
            </p:sp>
          </mc:Choice>
          <mc:Fallback xmlns="">
            <p:sp>
              <p:nvSpPr>
                <p:cNvPr id="2" name="ZoneTexte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2024" y="3740964"/>
                  <a:ext cx="2189529" cy="442600"/>
                </a:xfrm>
                <a:prstGeom prst="rect">
                  <a:avLst/>
                </a:prstGeom>
                <a:blipFill>
                  <a:blip r:embed="rId11"/>
                  <a:stretch>
                    <a:fillRect b="-1272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6" name="ZoneTexte 85"/>
          <p:cNvSpPr txBox="1"/>
          <p:nvPr/>
        </p:nvSpPr>
        <p:spPr>
          <a:xfrm>
            <a:off x="10684658" y="2980480"/>
            <a:ext cx="16183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S. Probst et al., </a:t>
            </a:r>
            <a:endParaRPr lang="fr-FR" sz="1400" dirty="0" smtClean="0"/>
          </a:p>
          <a:p>
            <a:pPr algn="ctr"/>
            <a:r>
              <a:rPr lang="fr-FR" sz="1400" dirty="0" err="1" smtClean="0"/>
              <a:t>Appl</a:t>
            </a:r>
            <a:r>
              <a:rPr lang="fr-FR" sz="1400" dirty="0"/>
              <a:t>. Phys. </a:t>
            </a:r>
            <a:r>
              <a:rPr lang="fr-FR" sz="1400" dirty="0" err="1"/>
              <a:t>Lett</a:t>
            </a:r>
            <a:r>
              <a:rPr lang="fr-FR" sz="1400" dirty="0"/>
              <a:t>.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ZoneTexte 86"/>
              <p:cNvSpPr txBox="1"/>
              <p:nvPr/>
            </p:nvSpPr>
            <p:spPr>
              <a:xfrm>
                <a:off x="5146397" y="5868836"/>
                <a:ext cx="157075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 smtClean="0"/>
                  <a:t>inductance:</a:t>
                </a:r>
              </a:p>
              <a:p>
                <a:pPr algn="ctr"/>
                <a:r>
                  <a:rPr lang="fr-FR" sz="1400" dirty="0" err="1" smtClean="0"/>
                  <a:t>length</a:t>
                </a:r>
                <a:r>
                  <a:rPr lang="fr-FR" sz="1400" dirty="0" smtClean="0"/>
                  <a:t>=0.1mm</a:t>
                </a:r>
                <a:endParaRPr lang="fr-FR" sz="1400" dirty="0"/>
              </a:p>
              <a:p>
                <a:pPr algn="ctr"/>
                <a:r>
                  <a:rPr lang="fr-FR" sz="1400" dirty="0" err="1" smtClean="0"/>
                  <a:t>width</a:t>
                </a:r>
                <a:r>
                  <a:rPr lang="fr-FR" sz="1400" dirty="0" smtClean="0"/>
                  <a:t>=0.5</a:t>
                </a:r>
                <a:r>
                  <a:rPr lang="fr-FR" sz="1400" dirty="0" smtClean="0">
                    <a:latin typeface="Symbol" panose="05050102010706020507" pitchFamily="18" charset="2"/>
                  </a:rPr>
                  <a:t>m</a:t>
                </a:r>
                <a:r>
                  <a:rPr lang="fr-FR" sz="1400" dirty="0" smtClean="0"/>
                  <a:t>m</a:t>
                </a:r>
                <a:endParaRPr lang="fr-FR" sz="1400" dirty="0"/>
              </a:p>
              <a:p>
                <a:pPr algn="ctr"/>
                <a:r>
                  <a:rPr lang="fr-FR" sz="1400" dirty="0" smtClean="0"/>
                  <a:t>Mode vol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</a:rPr>
                      <m:t>≃200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𝑓𝐿</m:t>
                    </m:r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87" name="ZoneTexte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397" y="5868836"/>
                <a:ext cx="1570751" cy="954107"/>
              </a:xfrm>
              <a:prstGeom prst="rect">
                <a:avLst/>
              </a:prstGeom>
              <a:blipFill>
                <a:blip r:embed="rId12"/>
                <a:stretch>
                  <a:fillRect l="-388" t="-1282" b="-57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Groupe 87"/>
          <p:cNvGrpSpPr/>
          <p:nvPr/>
        </p:nvGrpSpPr>
        <p:grpSpPr>
          <a:xfrm>
            <a:off x="7416266" y="617947"/>
            <a:ext cx="2353255" cy="1080981"/>
            <a:chOff x="1873213" y="1511459"/>
            <a:chExt cx="2537877" cy="1098203"/>
          </a:xfrm>
        </p:grpSpPr>
        <p:sp>
          <p:nvSpPr>
            <p:cNvPr id="89" name="Shape 158"/>
            <p:cNvSpPr/>
            <p:nvPr/>
          </p:nvSpPr>
          <p:spPr>
            <a:xfrm>
              <a:off x="1885690" y="2292891"/>
              <a:ext cx="388538" cy="312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8" tIns="26788" rIns="26788" bIns="26788" anchor="ctr">
              <a:spAutoFit/>
            </a:bodyPr>
            <a:lstStyle/>
            <a:p>
              <a:pPr algn="ctr"/>
              <a:r>
                <a:rPr sz="1650" dirty="0">
                  <a:solidFill>
                    <a:srgbClr val="000000"/>
                  </a:solidFill>
                  <a:ea typeface="+mj-ea"/>
                  <a:cs typeface="+mj-cs"/>
                </a:rPr>
                <a:t>π/2</a:t>
              </a:r>
            </a:p>
          </p:txBody>
        </p:sp>
        <p:sp>
          <p:nvSpPr>
            <p:cNvPr id="90" name="Shape 159"/>
            <p:cNvSpPr/>
            <p:nvPr/>
          </p:nvSpPr>
          <p:spPr>
            <a:xfrm>
              <a:off x="2647709" y="2296740"/>
              <a:ext cx="184544" cy="312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8" tIns="26788" rIns="26788" bIns="26788" anchor="ctr">
              <a:spAutoFit/>
            </a:bodyPr>
            <a:lstStyle/>
            <a:p>
              <a:pPr algn="ctr"/>
              <a:r>
                <a:rPr sz="1650" dirty="0">
                  <a:solidFill>
                    <a:srgbClr val="000000"/>
                  </a:solidFill>
                  <a:ea typeface="+mj-ea"/>
                  <a:cs typeface="+mj-cs"/>
                </a:rPr>
                <a:t>π</a:t>
              </a:r>
            </a:p>
          </p:txBody>
        </p:sp>
        <p:sp>
          <p:nvSpPr>
            <p:cNvPr id="91" name="Shape 160"/>
            <p:cNvSpPr/>
            <p:nvPr/>
          </p:nvSpPr>
          <p:spPr>
            <a:xfrm>
              <a:off x="3201918" y="2296740"/>
              <a:ext cx="509551" cy="312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8" tIns="26788" rIns="26788" bIns="26788" anchor="ctr">
              <a:spAutoFit/>
            </a:bodyPr>
            <a:lstStyle/>
            <a:p>
              <a:pPr algn="ctr"/>
              <a:r>
                <a:rPr sz="1650" dirty="0">
                  <a:solidFill>
                    <a:srgbClr val="000000"/>
                  </a:solidFill>
                  <a:ea typeface="+mj-ea"/>
                  <a:cs typeface="+mj-cs"/>
                </a:rPr>
                <a:t>echo</a:t>
              </a:r>
            </a:p>
          </p:txBody>
        </p:sp>
        <p:sp>
          <p:nvSpPr>
            <p:cNvPr id="92" name="Shape 161"/>
            <p:cNvSpPr/>
            <p:nvPr/>
          </p:nvSpPr>
          <p:spPr>
            <a:xfrm>
              <a:off x="2138612" y="1907653"/>
              <a:ext cx="486940" cy="0"/>
            </a:xfrm>
            <a:prstGeom prst="line">
              <a:avLst/>
            </a:prstGeom>
            <a:ln w="12700">
              <a:solidFill/>
              <a:miter lim="400000"/>
              <a:headEnd type="triangle"/>
              <a:tailEnd type="triangle"/>
            </a:ln>
          </p:spPr>
          <p:txBody>
            <a:bodyPr lIns="0" tIns="0" rIns="0" bIns="0" anchor="ctr"/>
            <a:lstStyle/>
            <a:p>
              <a:pPr lvl="0"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5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048735" y="1699124"/>
              <a:ext cx="84660" cy="5048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634264" y="1698598"/>
              <a:ext cx="187687" cy="5048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8" name="Forme libre 97"/>
            <p:cNvSpPr/>
            <p:nvPr/>
          </p:nvSpPr>
          <p:spPr>
            <a:xfrm rot="169693">
              <a:off x="3214052" y="1968810"/>
              <a:ext cx="525780" cy="252682"/>
            </a:xfrm>
            <a:custGeom>
              <a:avLst/>
              <a:gdLst>
                <a:gd name="connsiteX0" fmla="*/ 0 w 525780"/>
                <a:gd name="connsiteY0" fmla="*/ 252682 h 252682"/>
                <a:gd name="connsiteX1" fmla="*/ 129540 w 525780"/>
                <a:gd name="connsiteY1" fmla="*/ 8842 h 252682"/>
                <a:gd name="connsiteX2" fmla="*/ 289560 w 525780"/>
                <a:gd name="connsiteY2" fmla="*/ 62182 h 252682"/>
                <a:gd name="connsiteX3" fmla="*/ 403860 w 525780"/>
                <a:gd name="connsiteY3" fmla="*/ 146002 h 252682"/>
                <a:gd name="connsiteX4" fmla="*/ 525780 w 525780"/>
                <a:gd name="connsiteY4" fmla="*/ 229822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780" h="252682">
                  <a:moveTo>
                    <a:pt x="0" y="252682"/>
                  </a:moveTo>
                  <a:cubicBezTo>
                    <a:pt x="40640" y="146637"/>
                    <a:pt x="81280" y="40592"/>
                    <a:pt x="129540" y="8842"/>
                  </a:cubicBezTo>
                  <a:cubicBezTo>
                    <a:pt x="177800" y="-22908"/>
                    <a:pt x="243840" y="39322"/>
                    <a:pt x="289560" y="62182"/>
                  </a:cubicBezTo>
                  <a:cubicBezTo>
                    <a:pt x="335280" y="85042"/>
                    <a:pt x="364490" y="118062"/>
                    <a:pt x="403860" y="146002"/>
                  </a:cubicBezTo>
                  <a:cubicBezTo>
                    <a:pt x="443230" y="173942"/>
                    <a:pt x="484505" y="201882"/>
                    <a:pt x="525780" y="229822"/>
                  </a:cubicBezTo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0" name="ZoneTexte 99"/>
            <p:cNvSpPr txBox="1"/>
            <p:nvPr/>
          </p:nvSpPr>
          <p:spPr>
            <a:xfrm>
              <a:off x="3942250" y="2072032"/>
              <a:ext cx="468840" cy="25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time</a:t>
              </a:r>
            </a:p>
          </p:txBody>
        </p:sp>
        <p:cxnSp>
          <p:nvCxnSpPr>
            <p:cNvPr id="101" name="Connecteur droit avec flèche 12"/>
            <p:cNvCxnSpPr/>
            <p:nvPr/>
          </p:nvCxnSpPr>
          <p:spPr>
            <a:xfrm>
              <a:off x="1873213" y="2207067"/>
              <a:ext cx="208753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Shape 158"/>
            <p:cNvSpPr/>
            <p:nvPr/>
          </p:nvSpPr>
          <p:spPr>
            <a:xfrm>
              <a:off x="2285159" y="1517776"/>
              <a:ext cx="158613" cy="312922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8" tIns="26788" rIns="26788" bIns="26788" anchor="ctr">
              <a:spAutoFit/>
            </a:bodyPr>
            <a:lstStyle>
              <a:lvl1pPr algn="l">
                <a:defRPr sz="3200" b="1">
                  <a:solidFill>
                    <a:srgbClr val="0433FF"/>
                  </a:solidFill>
                  <a:latin typeface="+mj-lt"/>
                  <a:ea typeface="+mj-ea"/>
                  <a:cs typeface="+mj-cs"/>
                  <a:sym typeface="Corbel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</a:defRPr>
              </a:pPr>
              <a:r>
                <a:rPr lang="fr-FR" sz="1650" dirty="0">
                  <a:latin typeface="Symbol" panose="05050102010706020507" pitchFamily="18" charset="2"/>
                </a:rPr>
                <a:t>t</a:t>
              </a:r>
              <a:endParaRPr sz="1650" dirty="0">
                <a:latin typeface="Symbol" panose="05050102010706020507" pitchFamily="18" charset="2"/>
              </a:endParaRPr>
            </a:p>
          </p:txBody>
        </p:sp>
        <p:sp>
          <p:nvSpPr>
            <p:cNvPr id="105" name="Shape 161"/>
            <p:cNvSpPr/>
            <p:nvPr/>
          </p:nvSpPr>
          <p:spPr>
            <a:xfrm>
              <a:off x="2844623" y="1901336"/>
              <a:ext cx="486940" cy="0"/>
            </a:xfrm>
            <a:prstGeom prst="line">
              <a:avLst/>
            </a:prstGeom>
            <a:ln w="12700">
              <a:solidFill/>
              <a:miter lim="400000"/>
              <a:headEnd type="triangle"/>
              <a:tailEnd type="triangle"/>
            </a:ln>
          </p:spPr>
          <p:txBody>
            <a:bodyPr lIns="0" tIns="0" rIns="0" bIns="0" anchor="ctr"/>
            <a:lstStyle/>
            <a:p>
              <a:pPr lvl="0"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50"/>
            </a:p>
          </p:txBody>
        </p:sp>
        <p:sp>
          <p:nvSpPr>
            <p:cNvPr id="109" name="Shape 158"/>
            <p:cNvSpPr/>
            <p:nvPr/>
          </p:nvSpPr>
          <p:spPr>
            <a:xfrm>
              <a:off x="2991171" y="1511459"/>
              <a:ext cx="158613" cy="312922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788" tIns="26788" rIns="26788" bIns="26788" anchor="ctr">
              <a:spAutoFit/>
            </a:bodyPr>
            <a:lstStyle>
              <a:lvl1pPr algn="l">
                <a:defRPr sz="3200" b="1">
                  <a:solidFill>
                    <a:srgbClr val="0433FF"/>
                  </a:solidFill>
                  <a:latin typeface="+mj-lt"/>
                  <a:ea typeface="+mj-ea"/>
                  <a:cs typeface="+mj-cs"/>
                  <a:sym typeface="Corbel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</a:defRPr>
              </a:pPr>
              <a:r>
                <a:rPr lang="fr-FR" sz="1650" dirty="0">
                  <a:latin typeface="Symbol" panose="05050102010706020507" pitchFamily="18" charset="2"/>
                </a:rPr>
                <a:t>t</a:t>
              </a:r>
              <a:endParaRPr sz="1650" dirty="0">
                <a:latin typeface="Symbol" panose="05050102010706020507" pitchFamily="18" charset="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905FB83F-8D0E-4161-A9A7-C455920A495A}"/>
                  </a:ext>
                </a:extLst>
              </p:cNvPr>
              <p:cNvSpPr txBox="1"/>
              <p:nvPr/>
            </p:nvSpPr>
            <p:spPr>
              <a:xfrm>
                <a:off x="7034744" y="3085397"/>
                <a:ext cx="3717083" cy="821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500" dirty="0">
                    <a:latin typeface="+mj-lt"/>
                  </a:rPr>
                  <a:t>best </a:t>
                </a:r>
                <a:r>
                  <a:rPr lang="fr-FR" sz="1500" dirty="0" err="1">
                    <a:latin typeface="+mj-lt"/>
                  </a:rPr>
                  <a:t>achieved</a:t>
                </a:r>
                <a:r>
                  <a:rPr lang="fr-FR" sz="1500" dirty="0">
                    <a:latin typeface="+mj-lt"/>
                  </a:rPr>
                  <a:t>  ESR </a:t>
                </a:r>
                <a:r>
                  <a:rPr lang="fr-FR" sz="1500" dirty="0" err="1">
                    <a:latin typeface="+mj-lt"/>
                  </a:rPr>
                  <a:t>detection</a:t>
                </a:r>
                <a:r>
                  <a:rPr lang="fr-FR" sz="1500" dirty="0">
                    <a:latin typeface="+mj-lt"/>
                  </a:rPr>
                  <a:t> </a:t>
                </a:r>
                <a:r>
                  <a:rPr lang="fr-FR" sz="1500" dirty="0" err="1">
                    <a:latin typeface="+mj-lt"/>
                  </a:rPr>
                  <a:t>sensitivity</a:t>
                </a:r>
                <a:r>
                  <a:rPr lang="fr-FR" sz="1500" dirty="0">
                    <a:latin typeface="+mj-lt"/>
                  </a:rPr>
                  <a:t>:</a:t>
                </a:r>
              </a:p>
              <a:p>
                <a:r>
                  <a:rPr lang="fr-FR" sz="1600" dirty="0"/>
                  <a:t>single </a:t>
                </a:r>
                <a:r>
                  <a:rPr lang="fr-FR" sz="1600" dirty="0" err="1"/>
                  <a:t>echo</a:t>
                </a:r>
                <a:r>
                  <a:rPr lang="fr-FR" sz="1600" dirty="0"/>
                  <a:t> :  ~100 spins</a:t>
                </a:r>
              </a:p>
              <a:p>
                <a:r>
                  <a:rPr lang="fr-FR" sz="1500" b="1" dirty="0" smtClean="0">
                    <a:solidFill>
                      <a:srgbClr val="006600"/>
                    </a:solidFill>
                    <a:latin typeface="+mj-lt"/>
                  </a:rPr>
                  <a:t>10 </a:t>
                </a:r>
                <a:r>
                  <a:rPr lang="fr-FR" sz="1500" b="1" dirty="0">
                    <a:solidFill>
                      <a:srgbClr val="006600"/>
                    </a:solidFill>
                    <a:latin typeface="+mj-lt"/>
                  </a:rPr>
                  <a:t>spins 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15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500" b="1" i="1">
                            <a:solidFill>
                              <a:srgbClr val="006600"/>
                            </a:solidFill>
                            <a:latin typeface="Cambria Math"/>
                          </a:rPr>
                          <m:t>𝑯𝒛</m:t>
                        </m:r>
                      </m:e>
                    </m:rad>
                  </m:oMath>
                </a14:m>
                <a:r>
                  <a:rPr lang="en-US" sz="15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1500" b="1" dirty="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m:t>@ </m:t>
                    </m:r>
                    <m:r>
                      <m:rPr>
                        <m:nor/>
                      </m:rPr>
                      <a:rPr lang="en-US" sz="1500" b="1" dirty="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m:t>T</m:t>
                    </m:r>
                    <m:r>
                      <m:rPr>
                        <m:nor/>
                      </m:rPr>
                      <a:rPr lang="en-US" sz="1500" b="1" baseline="-25000" dirty="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1500" b="1" dirty="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m:t> = 21 </m:t>
                    </m:r>
                    <m:r>
                      <m:rPr>
                        <m:nor/>
                      </m:rPr>
                      <a:rPr lang="en-US" sz="1500" b="1" dirty="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m:t>ms</m:t>
                    </m:r>
                  </m:oMath>
                </a14:m>
                <a:r>
                  <a:rPr lang="fr-FR" sz="1500" b="1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fr-FR" sz="15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  </a:t>
                </a:r>
                <a:endParaRPr lang="en-US" sz="1500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905FB83F-8D0E-4161-A9A7-C455920A4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744" y="3085397"/>
                <a:ext cx="3717083" cy="821956"/>
              </a:xfrm>
              <a:prstGeom prst="rect">
                <a:avLst/>
              </a:prstGeom>
              <a:blipFill>
                <a:blip r:embed="rId13"/>
                <a:stretch>
                  <a:fillRect l="-984" t="-1481" b="-81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" name="Reso_20141003_BiSi2.png"/>
          <p:cNvPicPr/>
          <p:nvPr/>
        </p:nvPicPr>
        <p:blipFill>
          <a:blip r:embed="rId14"/>
          <a:stretch>
            <a:fillRect/>
          </a:stretch>
        </p:blipFill>
        <p:spPr>
          <a:xfrm>
            <a:off x="5150016" y="4584929"/>
            <a:ext cx="1670348" cy="1264047"/>
          </a:xfrm>
          <a:prstGeom prst="rect">
            <a:avLst/>
          </a:prstGeom>
          <a:ln w="63500">
            <a:noFill/>
            <a:prstDash val="sysDash"/>
            <a:miter lim="400000"/>
          </a:ln>
        </p:spPr>
      </p:pic>
      <p:pic>
        <p:nvPicPr>
          <p:cNvPr id="113" name="Image 112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75" y="3679168"/>
            <a:ext cx="2219325" cy="3162230"/>
          </a:xfrm>
          <a:prstGeom prst="rect">
            <a:avLst/>
          </a:prstGeom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0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114" y="3374005"/>
            <a:ext cx="1940118" cy="2035938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6005219" y="3932663"/>
            <a:ext cx="1382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b="1" dirty="0" smtClean="0"/>
              <a:t>‘state of the art’</a:t>
            </a:r>
          </a:p>
          <a:p>
            <a:pPr algn="l"/>
            <a:r>
              <a:rPr lang="fr-FR" sz="1400" b="1" dirty="0" smtClean="0"/>
              <a:t> </a:t>
            </a:r>
            <a:r>
              <a:rPr lang="fr-FR" sz="1400" b="1" dirty="0" err="1" smtClean="0"/>
              <a:t>transmon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qubit</a:t>
            </a:r>
            <a:endParaRPr lang="fr-FR" sz="1400" b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4998" y="110748"/>
            <a:ext cx="119970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A new detection  strategy based on a single microwave photon counter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9062416" y="968848"/>
            <a:ext cx="2300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E. Albertinale…&amp; </a:t>
            </a:r>
            <a:r>
              <a:rPr lang="fr-FR" sz="1600" b="1" dirty="0" smtClean="0"/>
              <a:t>E. Flurin</a:t>
            </a:r>
          </a:p>
          <a:p>
            <a:pPr algn="ctr"/>
            <a:r>
              <a:rPr lang="fr-FR" sz="1600" dirty="0" smtClean="0"/>
              <a:t> </a:t>
            </a:r>
            <a:r>
              <a:rPr lang="fr-FR" sz="1600" b="1" dirty="0" smtClean="0"/>
              <a:t>to </a:t>
            </a:r>
            <a:r>
              <a:rPr lang="fr-FR" sz="1600" b="1" dirty="0" err="1" smtClean="0"/>
              <a:t>appear</a:t>
            </a:r>
            <a:r>
              <a:rPr lang="fr-FR" sz="1600" b="1" dirty="0" smtClean="0"/>
              <a:t> in Nature</a:t>
            </a:r>
          </a:p>
          <a:p>
            <a:pPr algn="ctr"/>
            <a:r>
              <a:rPr lang="fr-FR" sz="1600" dirty="0"/>
              <a:t>arXiv:2102.01415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7181672" y="1894524"/>
            <a:ext cx="4657854" cy="2316299"/>
            <a:chOff x="5944975" y="3958670"/>
            <a:chExt cx="4657854" cy="2316299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3"/>
            <a:srcRect r="20185"/>
            <a:stretch/>
          </p:blipFill>
          <p:spPr>
            <a:xfrm>
              <a:off x="5944975" y="3958670"/>
              <a:ext cx="4657854" cy="2316299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7567365" y="4778265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6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signal</a:t>
              </a:r>
              <a:endParaRPr lang="fr-FR" sz="16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5234487" y="1777512"/>
            <a:ext cx="1685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Single </a:t>
            </a:r>
            <a:r>
              <a:rPr lang="fr-FR" sz="1600" b="1" dirty="0" err="1" smtClean="0">
                <a:solidFill>
                  <a:schemeClr val="accent1">
                    <a:lumMod val="75000"/>
                  </a:schemeClr>
                </a:solidFill>
              </a:rPr>
              <a:t>Microwave</a:t>
            </a:r>
            <a:endParaRPr lang="fr-F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 Photon Detector 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107434" y="1217515"/>
            <a:ext cx="7503473" cy="1946917"/>
            <a:chOff x="258821" y="1196297"/>
            <a:chExt cx="7503473" cy="1946917"/>
          </a:xfrm>
        </p:grpSpPr>
        <p:sp>
          <p:nvSpPr>
            <p:cNvPr id="30" name="ZoneTexte 29"/>
            <p:cNvSpPr txBox="1"/>
            <p:nvPr/>
          </p:nvSpPr>
          <p:spPr>
            <a:xfrm>
              <a:off x="415706" y="1238731"/>
              <a:ext cx="21518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accent1">
                      <a:lumMod val="75000"/>
                    </a:schemeClr>
                  </a:solidFill>
                </a:rPr>
                <a:t>spin fluorescence  </a:t>
              </a:r>
              <a:endParaRPr lang="fr-FR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258821" y="1651664"/>
              <a:ext cx="7503473" cy="1491550"/>
              <a:chOff x="258821" y="1762978"/>
              <a:chExt cx="7503473" cy="1491550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4"/>
              <a:srcRect t="17549" b="2143"/>
              <a:stretch/>
            </p:blipFill>
            <p:spPr>
              <a:xfrm>
                <a:off x="258821" y="1762978"/>
                <a:ext cx="7503473" cy="1491550"/>
              </a:xfrm>
              <a:prstGeom prst="rect">
                <a:avLst/>
              </a:prstGeom>
            </p:spPr>
          </p:pic>
          <p:grpSp>
            <p:nvGrpSpPr>
              <p:cNvPr id="12" name="Groupe 11"/>
              <p:cNvGrpSpPr/>
              <p:nvPr/>
            </p:nvGrpSpPr>
            <p:grpSpPr>
              <a:xfrm>
                <a:off x="2588851" y="1972677"/>
                <a:ext cx="726353" cy="389610"/>
                <a:chOff x="2568269" y="1988196"/>
                <a:chExt cx="726353" cy="389610"/>
              </a:xfrm>
            </p:grpSpPr>
            <p:sp>
              <p:nvSpPr>
                <p:cNvPr id="9" name="ZoneTexte 8"/>
                <p:cNvSpPr txBox="1"/>
                <p:nvPr/>
              </p:nvSpPr>
              <p:spPr>
                <a:xfrm>
                  <a:off x="2568269" y="1988196"/>
                  <a:ext cx="72635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fr-FR" sz="14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photon</a:t>
                  </a:r>
                  <a:endParaRPr lang="fr-FR" sz="1400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10" name="Flèche droite 9"/>
                <p:cNvSpPr/>
                <p:nvPr/>
              </p:nvSpPr>
              <p:spPr>
                <a:xfrm>
                  <a:off x="2692907" y="2227724"/>
                  <a:ext cx="477079" cy="150082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33" name="ZoneTexte 32"/>
            <p:cNvSpPr txBox="1"/>
            <p:nvPr/>
          </p:nvSpPr>
          <p:spPr>
            <a:xfrm>
              <a:off x="2241212" y="1196297"/>
              <a:ext cx="13557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  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</a:rPr>
                <a:t>Bienfait et al., </a:t>
              </a:r>
            </a:p>
            <a:p>
              <a:pPr algn="ctr"/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</a:rPr>
                <a:t>Nature 2016 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6919692" y="195741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dirty="0" smtClean="0">
                <a:solidFill>
                  <a:srgbClr val="339933"/>
                </a:solidFill>
              </a:rPr>
              <a:t>Click !</a:t>
            </a:r>
            <a:endParaRPr lang="fr-FR" sz="1600" b="1" dirty="0">
              <a:solidFill>
                <a:srgbClr val="33993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03361" y="1767798"/>
            <a:ext cx="1776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err="1" smtClean="0">
                <a:solidFill>
                  <a:schemeClr val="bg1">
                    <a:lumMod val="50000"/>
                  </a:schemeClr>
                </a:solidFill>
              </a:rPr>
              <a:t>Lescanne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…. &amp; Flurin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PRX10, 2020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575619" y="5387883"/>
            <a:ext cx="15111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dirty="0" err="1" smtClean="0"/>
              <a:t>dark</a:t>
            </a:r>
            <a:r>
              <a:rPr lang="fr-FR" sz="1600" dirty="0" smtClean="0"/>
              <a:t> count rate:</a:t>
            </a:r>
          </a:p>
          <a:p>
            <a:pPr algn="ctr"/>
            <a:r>
              <a:rPr lang="fr-FR" sz="1600" dirty="0" smtClean="0"/>
              <a:t> </a:t>
            </a:r>
            <a:r>
              <a:rPr lang="fr-FR" sz="1600" dirty="0" smtClean="0">
                <a:solidFill>
                  <a:srgbClr val="006600"/>
                </a:solidFill>
              </a:rPr>
              <a:t>70 </a:t>
            </a:r>
            <a:r>
              <a:rPr lang="fr-FR" sz="1600" dirty="0" err="1" smtClean="0">
                <a:solidFill>
                  <a:srgbClr val="006600"/>
                </a:solidFill>
              </a:rPr>
              <a:t>counts</a:t>
            </a:r>
            <a:r>
              <a:rPr lang="fr-FR" sz="1600" dirty="0" smtClean="0">
                <a:solidFill>
                  <a:srgbClr val="006600"/>
                </a:solidFill>
              </a:rPr>
              <a:t>/s</a:t>
            </a:r>
          </a:p>
          <a:p>
            <a:pPr algn="ctr"/>
            <a:r>
              <a:rPr lang="fr-FR" sz="1600" b="1" dirty="0" smtClean="0"/>
              <a:t>goal:</a:t>
            </a:r>
          </a:p>
          <a:p>
            <a:pPr algn="ctr"/>
            <a:r>
              <a:rPr lang="fr-FR" sz="1600" b="1" dirty="0" smtClean="0">
                <a:solidFill>
                  <a:srgbClr val="006600"/>
                </a:solidFill>
              </a:rPr>
              <a:t>1 count/s</a:t>
            </a:r>
            <a:endParaRPr lang="fr-FR" sz="1600" b="1" dirty="0">
              <a:solidFill>
                <a:srgbClr val="006600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-300979" y="3109689"/>
            <a:ext cx="6000317" cy="1964638"/>
            <a:chOff x="-172935" y="3279654"/>
            <a:chExt cx="6000317" cy="1964638"/>
          </a:xfrm>
        </p:grpSpPr>
        <p:sp>
          <p:nvSpPr>
            <p:cNvPr id="22" name="ZoneTexte 21"/>
            <p:cNvSpPr txBox="1"/>
            <p:nvPr/>
          </p:nvSpPr>
          <p:spPr>
            <a:xfrm>
              <a:off x="139552" y="3509840"/>
              <a:ext cx="937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2000" b="1" dirty="0" smtClean="0">
                  <a:solidFill>
                    <a:schemeClr val="bg1">
                      <a:lumMod val="50000"/>
                    </a:schemeClr>
                  </a:solidFill>
                </a:rPr>
                <a:t>Circuit: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-172935" y="3279654"/>
              <a:ext cx="5647582" cy="1964638"/>
              <a:chOff x="-172935" y="3279654"/>
              <a:chExt cx="5647582" cy="1964638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5"/>
              <a:srcRect l="647" t="5349" r="36746" b="55232"/>
              <a:stretch/>
            </p:blipFill>
            <p:spPr>
              <a:xfrm>
                <a:off x="-172935" y="3406494"/>
                <a:ext cx="5647582" cy="1837798"/>
              </a:xfrm>
              <a:prstGeom prst="rect">
                <a:avLst/>
              </a:prstGeom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1395255" y="3279654"/>
                <a:ext cx="40232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400" b="1" dirty="0" err="1" smtClean="0"/>
                  <a:t>mixing</a:t>
                </a:r>
                <a:r>
                  <a:rPr lang="fr-FR" sz="1400" b="1" dirty="0" smtClean="0"/>
                  <a:t> </a:t>
                </a:r>
                <a:r>
                  <a:rPr lang="fr-FR" sz="1400" b="1" dirty="0" err="1" smtClean="0"/>
                  <a:t>with</a:t>
                </a:r>
                <a:r>
                  <a:rPr lang="fr-FR" sz="1400" b="1" dirty="0" smtClean="0"/>
                  <a:t> photon  excites a </a:t>
                </a:r>
                <a:r>
                  <a:rPr lang="fr-FR" sz="1400" b="1" dirty="0" err="1" smtClean="0"/>
                  <a:t>transmon</a:t>
                </a:r>
                <a:endParaRPr lang="fr-FR" sz="1400" b="1" dirty="0"/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4364225" y="3297631"/>
              <a:ext cx="14631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err="1" smtClean="0">
                  <a:solidFill>
                    <a:srgbClr val="339933"/>
                  </a:solidFill>
                </a:rPr>
                <a:t>qubit</a:t>
              </a:r>
              <a:r>
                <a:rPr lang="fr-FR" sz="1600" dirty="0" smtClean="0">
                  <a:solidFill>
                    <a:srgbClr val="339933"/>
                  </a:solidFill>
                </a:rPr>
                <a:t> </a:t>
              </a:r>
              <a:r>
                <a:rPr lang="fr-FR" sz="1600" dirty="0" err="1" smtClean="0">
                  <a:solidFill>
                    <a:srgbClr val="339933"/>
                  </a:solidFill>
                </a:rPr>
                <a:t>readout</a:t>
              </a:r>
              <a:r>
                <a:rPr lang="fr-FR" sz="1600" dirty="0" smtClean="0">
                  <a:solidFill>
                    <a:srgbClr val="339933"/>
                  </a:solidFill>
                </a:rPr>
                <a:t> :</a:t>
              </a:r>
            </a:p>
            <a:p>
              <a:pPr algn="ctr"/>
              <a:r>
                <a:rPr lang="fr-FR" sz="1600" b="1" dirty="0" smtClean="0">
                  <a:solidFill>
                    <a:srgbClr val="339933"/>
                  </a:solidFill>
                </a:rPr>
                <a:t>click !</a:t>
              </a:r>
              <a:endParaRPr lang="fr-FR" sz="1600" b="1" dirty="0">
                <a:solidFill>
                  <a:srgbClr val="339933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19090" y="3532903"/>
              <a:ext cx="531776" cy="159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529" y="5043962"/>
            <a:ext cx="5717148" cy="1605464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9315228" y="4115122"/>
            <a:ext cx="7777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fr-FR" sz="1400" b="1" dirty="0" smtClean="0"/>
              <a:t>Time (s)</a:t>
            </a:r>
            <a:endParaRPr lang="fr-FR" sz="1400" b="1" dirty="0"/>
          </a:p>
        </p:txBody>
      </p:sp>
      <p:grpSp>
        <p:nvGrpSpPr>
          <p:cNvPr id="39" name="Groupe 38"/>
          <p:cNvGrpSpPr/>
          <p:nvPr/>
        </p:nvGrpSpPr>
        <p:grpSpPr>
          <a:xfrm>
            <a:off x="7365527" y="4374820"/>
            <a:ext cx="4595922" cy="2543424"/>
            <a:chOff x="5955867" y="-186823"/>
            <a:chExt cx="7135465" cy="4386304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51702" y="-186823"/>
              <a:ext cx="4539630" cy="4386304"/>
            </a:xfrm>
            <a:prstGeom prst="rect">
              <a:avLst/>
            </a:prstGeom>
          </p:spPr>
        </p:pic>
        <p:sp>
          <p:nvSpPr>
            <p:cNvPr id="42" name="ZoneTexte 41"/>
            <p:cNvSpPr txBox="1"/>
            <p:nvPr/>
          </p:nvSpPr>
          <p:spPr>
            <a:xfrm>
              <a:off x="5955867" y="270856"/>
              <a:ext cx="3027036" cy="1751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dirty="0" smtClean="0"/>
                <a:t>Rabi oscillations</a:t>
              </a:r>
            </a:p>
            <a:p>
              <a:pPr algn="ctr"/>
              <a:r>
                <a:rPr lang="fr-FR" sz="2000" dirty="0" smtClean="0"/>
                <a:t> </a:t>
              </a:r>
              <a:r>
                <a:rPr lang="fr-FR" sz="2000" dirty="0" err="1" smtClean="0"/>
                <a:t>detected</a:t>
              </a:r>
              <a:endParaRPr lang="fr-FR" sz="2000" dirty="0" smtClean="0"/>
            </a:p>
            <a:p>
              <a:pPr algn="ctr"/>
              <a:r>
                <a:rPr lang="fr-FR" sz="2000" dirty="0" smtClean="0"/>
                <a:t> by fluorescence:</a:t>
              </a:r>
              <a:endParaRPr lang="fr-FR" sz="2000" dirty="0"/>
            </a:p>
          </p:txBody>
        </p:sp>
      </p:grp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97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2"/>
          <a:srcRect r="47959"/>
          <a:stretch/>
        </p:blipFill>
        <p:spPr>
          <a:xfrm>
            <a:off x="7426140" y="4171100"/>
            <a:ext cx="2126440" cy="262849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114" y="3374005"/>
            <a:ext cx="1940118" cy="2035938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6005219" y="3932663"/>
            <a:ext cx="1382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b="1" dirty="0" smtClean="0"/>
              <a:t>‘state of the art’</a:t>
            </a:r>
          </a:p>
          <a:p>
            <a:pPr algn="l"/>
            <a:r>
              <a:rPr lang="fr-FR" sz="1400" b="1" dirty="0" smtClean="0"/>
              <a:t> </a:t>
            </a:r>
            <a:r>
              <a:rPr lang="fr-FR" sz="1400" b="1" dirty="0" err="1" smtClean="0"/>
              <a:t>transmon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qubit</a:t>
            </a:r>
            <a:endParaRPr lang="fr-FR" sz="1400" b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4998" y="110748"/>
            <a:ext cx="119970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A new detection  strategy based on a single microwave photon counter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9062416" y="968848"/>
            <a:ext cx="2300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E. Albertinale…&amp; </a:t>
            </a:r>
            <a:r>
              <a:rPr lang="fr-FR" sz="1600" b="1" dirty="0" smtClean="0"/>
              <a:t>E. Flurin</a:t>
            </a:r>
          </a:p>
          <a:p>
            <a:pPr algn="ctr"/>
            <a:r>
              <a:rPr lang="fr-FR" sz="1600" dirty="0" smtClean="0"/>
              <a:t> </a:t>
            </a:r>
            <a:r>
              <a:rPr lang="fr-FR" sz="1600" b="1" dirty="0" smtClean="0"/>
              <a:t>to </a:t>
            </a:r>
            <a:r>
              <a:rPr lang="fr-FR" sz="1600" b="1" dirty="0" err="1" smtClean="0"/>
              <a:t>appear</a:t>
            </a:r>
            <a:r>
              <a:rPr lang="fr-FR" sz="1600" b="1" dirty="0" smtClean="0"/>
              <a:t> in Nature</a:t>
            </a:r>
          </a:p>
          <a:p>
            <a:pPr algn="ctr"/>
            <a:r>
              <a:rPr lang="fr-FR" sz="1600" dirty="0"/>
              <a:t>arXiv:2102.01415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7181672" y="1894524"/>
            <a:ext cx="4657854" cy="2316299"/>
            <a:chOff x="5944975" y="3958670"/>
            <a:chExt cx="4657854" cy="2316299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4"/>
            <a:srcRect r="20185"/>
            <a:stretch/>
          </p:blipFill>
          <p:spPr>
            <a:xfrm>
              <a:off x="5944975" y="3958670"/>
              <a:ext cx="4657854" cy="2316299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7567365" y="4778265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6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signal</a:t>
              </a:r>
              <a:endParaRPr lang="fr-FR" sz="16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5234487" y="1777512"/>
            <a:ext cx="1685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Single </a:t>
            </a:r>
            <a:r>
              <a:rPr lang="fr-FR" sz="1600" b="1" dirty="0" err="1" smtClean="0">
                <a:solidFill>
                  <a:schemeClr val="accent1">
                    <a:lumMod val="75000"/>
                  </a:schemeClr>
                </a:solidFill>
              </a:rPr>
              <a:t>Microwave</a:t>
            </a:r>
            <a:endParaRPr lang="fr-FR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 Photon Detector 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107434" y="1217515"/>
            <a:ext cx="7503473" cy="1946917"/>
            <a:chOff x="258821" y="1196297"/>
            <a:chExt cx="7503473" cy="1946917"/>
          </a:xfrm>
        </p:grpSpPr>
        <p:sp>
          <p:nvSpPr>
            <p:cNvPr id="30" name="ZoneTexte 29"/>
            <p:cNvSpPr txBox="1"/>
            <p:nvPr/>
          </p:nvSpPr>
          <p:spPr>
            <a:xfrm>
              <a:off x="415706" y="1238731"/>
              <a:ext cx="21518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accent1">
                      <a:lumMod val="75000"/>
                    </a:schemeClr>
                  </a:solidFill>
                </a:rPr>
                <a:t>spin fluorescence  </a:t>
              </a:r>
              <a:endParaRPr lang="fr-FR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258821" y="1651664"/>
              <a:ext cx="7503473" cy="1491550"/>
              <a:chOff x="258821" y="1762978"/>
              <a:chExt cx="7503473" cy="1491550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5"/>
              <a:srcRect t="17549" b="2143"/>
              <a:stretch/>
            </p:blipFill>
            <p:spPr>
              <a:xfrm>
                <a:off x="258821" y="1762978"/>
                <a:ext cx="7503473" cy="1491550"/>
              </a:xfrm>
              <a:prstGeom prst="rect">
                <a:avLst/>
              </a:prstGeom>
            </p:spPr>
          </p:pic>
          <p:grpSp>
            <p:nvGrpSpPr>
              <p:cNvPr id="12" name="Groupe 11"/>
              <p:cNvGrpSpPr/>
              <p:nvPr/>
            </p:nvGrpSpPr>
            <p:grpSpPr>
              <a:xfrm>
                <a:off x="2588851" y="1972677"/>
                <a:ext cx="726353" cy="389610"/>
                <a:chOff x="2568269" y="1988196"/>
                <a:chExt cx="726353" cy="389610"/>
              </a:xfrm>
            </p:grpSpPr>
            <p:sp>
              <p:nvSpPr>
                <p:cNvPr id="9" name="ZoneTexte 8"/>
                <p:cNvSpPr txBox="1"/>
                <p:nvPr/>
              </p:nvSpPr>
              <p:spPr>
                <a:xfrm>
                  <a:off x="2568269" y="1988196"/>
                  <a:ext cx="72635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fr-FR" sz="1400" b="1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photon</a:t>
                  </a:r>
                  <a:endParaRPr lang="fr-FR" sz="1400" b="1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10" name="Flèche droite 9"/>
                <p:cNvSpPr/>
                <p:nvPr/>
              </p:nvSpPr>
              <p:spPr>
                <a:xfrm>
                  <a:off x="2692907" y="2227724"/>
                  <a:ext cx="477079" cy="150082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33" name="ZoneTexte 32"/>
            <p:cNvSpPr txBox="1"/>
            <p:nvPr/>
          </p:nvSpPr>
          <p:spPr>
            <a:xfrm>
              <a:off x="2241212" y="1196297"/>
              <a:ext cx="13557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   </a:t>
              </a:r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</a:rPr>
                <a:t>Bienfait et al., </a:t>
              </a:r>
            </a:p>
            <a:p>
              <a:pPr algn="ctr"/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</a:rPr>
                <a:t>Nature 2016 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6919692" y="195741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dirty="0" smtClean="0">
                <a:solidFill>
                  <a:srgbClr val="339933"/>
                </a:solidFill>
              </a:rPr>
              <a:t>Click !</a:t>
            </a:r>
            <a:endParaRPr lang="fr-FR" sz="1600" b="1" dirty="0">
              <a:solidFill>
                <a:srgbClr val="33993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03361" y="1767798"/>
            <a:ext cx="1776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err="1" smtClean="0">
                <a:solidFill>
                  <a:schemeClr val="bg1">
                    <a:lumMod val="50000"/>
                  </a:schemeClr>
                </a:solidFill>
              </a:rPr>
              <a:t>Lescanne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…. &amp; Flurin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PRX10, 2020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575619" y="5387883"/>
            <a:ext cx="15111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dirty="0" err="1" smtClean="0"/>
              <a:t>dark</a:t>
            </a:r>
            <a:r>
              <a:rPr lang="fr-FR" sz="1600" dirty="0" smtClean="0"/>
              <a:t> count rate:</a:t>
            </a:r>
          </a:p>
          <a:p>
            <a:pPr algn="ctr"/>
            <a:r>
              <a:rPr lang="fr-FR" sz="1600" dirty="0" smtClean="0"/>
              <a:t> </a:t>
            </a:r>
            <a:r>
              <a:rPr lang="fr-FR" sz="1600" dirty="0" smtClean="0">
                <a:solidFill>
                  <a:srgbClr val="006600"/>
                </a:solidFill>
              </a:rPr>
              <a:t>70 </a:t>
            </a:r>
            <a:r>
              <a:rPr lang="fr-FR" sz="1600" dirty="0" err="1" smtClean="0">
                <a:solidFill>
                  <a:srgbClr val="006600"/>
                </a:solidFill>
              </a:rPr>
              <a:t>counts</a:t>
            </a:r>
            <a:r>
              <a:rPr lang="fr-FR" sz="1600" dirty="0" smtClean="0">
                <a:solidFill>
                  <a:srgbClr val="006600"/>
                </a:solidFill>
              </a:rPr>
              <a:t>/s</a:t>
            </a:r>
          </a:p>
          <a:p>
            <a:pPr algn="ctr"/>
            <a:r>
              <a:rPr lang="fr-FR" sz="1600" b="1" dirty="0" smtClean="0"/>
              <a:t>goal:</a:t>
            </a:r>
          </a:p>
          <a:p>
            <a:pPr algn="ctr"/>
            <a:r>
              <a:rPr lang="fr-FR" sz="1600" b="1" dirty="0" smtClean="0">
                <a:solidFill>
                  <a:srgbClr val="006600"/>
                </a:solidFill>
              </a:rPr>
              <a:t>1 count/s</a:t>
            </a:r>
            <a:endParaRPr lang="fr-FR" sz="1600" b="1" dirty="0">
              <a:solidFill>
                <a:srgbClr val="006600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-300979" y="3109689"/>
            <a:ext cx="6000317" cy="1964638"/>
            <a:chOff x="-172935" y="3279654"/>
            <a:chExt cx="6000317" cy="1964638"/>
          </a:xfrm>
        </p:grpSpPr>
        <p:sp>
          <p:nvSpPr>
            <p:cNvPr id="22" name="ZoneTexte 21"/>
            <p:cNvSpPr txBox="1"/>
            <p:nvPr/>
          </p:nvSpPr>
          <p:spPr>
            <a:xfrm>
              <a:off x="139552" y="3509840"/>
              <a:ext cx="937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2000" b="1" dirty="0" smtClean="0">
                  <a:solidFill>
                    <a:schemeClr val="bg1">
                      <a:lumMod val="50000"/>
                    </a:schemeClr>
                  </a:solidFill>
                </a:rPr>
                <a:t>Circuit: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-172935" y="3279654"/>
              <a:ext cx="5647582" cy="1964638"/>
              <a:chOff x="-172935" y="3279654"/>
              <a:chExt cx="5647582" cy="1964638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6"/>
              <a:srcRect l="647" t="5349" r="36746" b="55232"/>
              <a:stretch/>
            </p:blipFill>
            <p:spPr>
              <a:xfrm>
                <a:off x="-172935" y="3406494"/>
                <a:ext cx="5647582" cy="1837798"/>
              </a:xfrm>
              <a:prstGeom prst="rect">
                <a:avLst/>
              </a:prstGeom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1395255" y="3279654"/>
                <a:ext cx="40232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400" b="1" dirty="0" err="1" smtClean="0"/>
                  <a:t>mixing</a:t>
                </a:r>
                <a:r>
                  <a:rPr lang="fr-FR" sz="1400" b="1" dirty="0" smtClean="0"/>
                  <a:t> </a:t>
                </a:r>
                <a:r>
                  <a:rPr lang="fr-FR" sz="1400" b="1" dirty="0" err="1" smtClean="0"/>
                  <a:t>with</a:t>
                </a:r>
                <a:r>
                  <a:rPr lang="fr-FR" sz="1400" b="1" dirty="0" smtClean="0"/>
                  <a:t> photon  excites a </a:t>
                </a:r>
                <a:r>
                  <a:rPr lang="fr-FR" sz="1400" b="1" dirty="0" err="1" smtClean="0"/>
                  <a:t>transmon</a:t>
                </a:r>
                <a:endParaRPr lang="fr-FR" sz="1400" b="1" dirty="0"/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4364225" y="3297631"/>
              <a:ext cx="14631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err="1" smtClean="0">
                  <a:solidFill>
                    <a:srgbClr val="339933"/>
                  </a:solidFill>
                </a:rPr>
                <a:t>qubit</a:t>
              </a:r>
              <a:r>
                <a:rPr lang="fr-FR" sz="1600" dirty="0" smtClean="0">
                  <a:solidFill>
                    <a:srgbClr val="339933"/>
                  </a:solidFill>
                </a:rPr>
                <a:t> </a:t>
              </a:r>
              <a:r>
                <a:rPr lang="fr-FR" sz="1600" dirty="0" err="1" smtClean="0">
                  <a:solidFill>
                    <a:srgbClr val="339933"/>
                  </a:solidFill>
                </a:rPr>
                <a:t>readout</a:t>
              </a:r>
              <a:r>
                <a:rPr lang="fr-FR" sz="1600" dirty="0" smtClean="0">
                  <a:solidFill>
                    <a:srgbClr val="339933"/>
                  </a:solidFill>
                </a:rPr>
                <a:t> :</a:t>
              </a:r>
            </a:p>
            <a:p>
              <a:pPr algn="ctr"/>
              <a:r>
                <a:rPr lang="fr-FR" sz="1600" b="1" dirty="0" smtClean="0">
                  <a:solidFill>
                    <a:srgbClr val="339933"/>
                  </a:solidFill>
                </a:rPr>
                <a:t>click !</a:t>
              </a:r>
              <a:endParaRPr lang="fr-FR" sz="1600" b="1" dirty="0">
                <a:solidFill>
                  <a:srgbClr val="339933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19090" y="3532903"/>
              <a:ext cx="531776" cy="159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529" y="5043962"/>
            <a:ext cx="5717148" cy="1605464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9315228" y="4115122"/>
            <a:ext cx="7777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fr-FR" sz="1400" b="1" dirty="0" smtClean="0"/>
              <a:t>Time (s)</a:t>
            </a:r>
            <a:endParaRPr lang="fr-FR" sz="1400" b="1" dirty="0"/>
          </a:p>
        </p:txBody>
      </p:sp>
      <p:sp>
        <p:nvSpPr>
          <p:cNvPr id="40" name="Rectangle 39"/>
          <p:cNvSpPr/>
          <p:nvPr/>
        </p:nvSpPr>
        <p:spPr>
          <a:xfrm>
            <a:off x="7340822" y="4812238"/>
            <a:ext cx="145513" cy="217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8"/>
          <a:srcRect l="49398" r="1" b="47762"/>
          <a:stretch/>
        </p:blipFill>
        <p:spPr>
          <a:xfrm>
            <a:off x="9883488" y="4155428"/>
            <a:ext cx="2316660" cy="255835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1061712" y="4769455"/>
            <a:ext cx="155916" cy="232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11061712" y="6777499"/>
            <a:ext cx="155916" cy="232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9418906" y="492742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CC6600"/>
                </a:solidFill>
              </a:rPr>
              <a:t>echo</a:t>
            </a:r>
            <a:endParaRPr lang="fr-FR" sz="2000" b="1" dirty="0">
              <a:solidFill>
                <a:srgbClr val="CC6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6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9926" y="833197"/>
            <a:ext cx="1853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Electro-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</a:rPr>
              <a:t>nuclear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spin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systems</a:t>
            </a:r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03355" y="94763"/>
            <a:ext cx="721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An </a:t>
            </a:r>
            <a:r>
              <a:rPr lang="fr-FR" sz="2800" dirty="0" err="1">
                <a:solidFill>
                  <a:schemeClr val="accent1">
                    <a:lumMod val="50000"/>
                  </a:schemeClr>
                </a:solidFill>
              </a:rPr>
              <a:t>hybrid</a:t>
            </a:r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 route </a:t>
            </a:r>
            <a:r>
              <a:rPr lang="fr-FR" sz="2800" dirty="0" err="1">
                <a:solidFill>
                  <a:schemeClr val="accent1">
                    <a:lumMod val="50000"/>
                  </a:schemeClr>
                </a:solidFill>
              </a:rPr>
              <a:t>toward</a:t>
            </a:r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 quantum information 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 3" descr="fig_ERC_B2_SpinCoupledLC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6"/>
          <a:stretch/>
        </p:blipFill>
        <p:spPr bwMode="auto">
          <a:xfrm>
            <a:off x="7860309" y="867484"/>
            <a:ext cx="3373956" cy="16377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5902402" y="962704"/>
            <a:ext cx="141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controlled</a:t>
            </a:r>
            <a:endParaRPr lang="fr-FR" sz="1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coupling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</a:p>
          <a:p>
            <a:pPr algn="ctr"/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</a:rPr>
              <a:t>environment</a:t>
            </a:r>
            <a:endParaRPr lang="fr-FR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24960" y="1789443"/>
            <a:ext cx="145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err="1"/>
              <a:t>with</a:t>
            </a:r>
            <a:r>
              <a:rPr lang="fr-FR" sz="1200" b="1" dirty="0"/>
              <a:t> good quantum</a:t>
            </a:r>
          </a:p>
          <a:p>
            <a:pPr algn="ctr"/>
            <a:r>
              <a:rPr lang="fr-FR" sz="1200" b="1" dirty="0"/>
              <a:t> </a:t>
            </a:r>
            <a:r>
              <a:rPr lang="fr-FR" sz="1200" b="1" dirty="0" err="1"/>
              <a:t>coherence</a:t>
            </a:r>
            <a:endParaRPr lang="fr-FR" sz="1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743122" y="3367378"/>
            <a:ext cx="23697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accent1">
                    <a:lumMod val="75000"/>
                  </a:schemeClr>
                </a:solidFill>
              </a:rPr>
              <a:t>generating</a:t>
            </a:r>
            <a:r>
              <a:rPr lang="fr-FR" sz="1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</a:rPr>
              <a:t>entanglement</a:t>
            </a:r>
            <a:endParaRPr lang="fr-FR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</a:rPr>
              <a:t>measurement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</a:rPr>
              <a:t>based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 QC    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Imag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52" y="3269233"/>
            <a:ext cx="3028270" cy="161539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448568" y="5356231"/>
            <a:ext cx="329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Work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progress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201" y="860079"/>
            <a:ext cx="2547981" cy="15703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B11B8AD-E77E-4C0D-AC0E-9A5952D91DC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0" y="1645234"/>
            <a:ext cx="1872942" cy="11077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2" name="ZoneTexte 11"/>
          <p:cNvSpPr txBox="1"/>
          <p:nvPr/>
        </p:nvSpPr>
        <p:spPr>
          <a:xfrm>
            <a:off x="299926" y="3196656"/>
            <a:ext cx="2878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Proof of concept   (TUD, 2021)</a:t>
            </a:r>
            <a:endParaRPr lang="fr-FR" sz="1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9155993" y="4812651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dirty="0" err="1" smtClean="0">
                <a:solidFill>
                  <a:schemeClr val="bg1">
                    <a:lumMod val="50000"/>
                  </a:schemeClr>
                </a:solidFill>
              </a:rPr>
              <a:t>SMPDs</a:t>
            </a:r>
            <a:endParaRPr lang="fr-FR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Flèche vers le bas 13"/>
          <p:cNvSpPr/>
          <p:nvPr/>
        </p:nvSpPr>
        <p:spPr>
          <a:xfrm>
            <a:off x="6780795" y="3968516"/>
            <a:ext cx="214685" cy="36408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1248373" y="650119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400" b="1" dirty="0" smtClean="0">
                <a:solidFill>
                  <a:schemeClr val="bg1"/>
                </a:solidFill>
              </a:rPr>
              <a:t>10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7938" y="3513656"/>
            <a:ext cx="5843684" cy="2661783"/>
          </a:xfrm>
          <a:prstGeom prst="rect">
            <a:avLst/>
          </a:prstGeom>
        </p:spPr>
      </p:pic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67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1158" y="183939"/>
            <a:ext cx="11939995" cy="372396"/>
          </a:xfrm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Another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QC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paradigm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: a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small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processor </a:t>
            </a:r>
            <a:r>
              <a:rPr lang="fr-FR" sz="28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coupled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to a quantum memory   </a:t>
            </a:r>
            <a:endParaRPr lang="fr-FR" sz="2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0990" y="811278"/>
            <a:ext cx="5322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  Architecture   </a:t>
            </a:r>
          </a:p>
          <a:p>
            <a:pPr algn="ctr"/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</a:rPr>
              <a:t>small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processor </a:t>
            </a: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</a:rPr>
              <a:t>coupled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</a:rPr>
              <a:t> to a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quantum memory</a:t>
            </a:r>
            <a:endParaRPr lang="fr-FR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2005" y="1498941"/>
            <a:ext cx="5036692" cy="1459250"/>
            <a:chOff x="116562" y="1589880"/>
            <a:chExt cx="5681140" cy="1645919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/>
            <a:srcRect l="8571" b="70093"/>
            <a:stretch/>
          </p:blipFill>
          <p:spPr>
            <a:xfrm>
              <a:off x="116562" y="1589880"/>
              <a:ext cx="5681140" cy="1645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1576253" y="3004457"/>
              <a:ext cx="609598" cy="2313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796275" y="2586973"/>
            <a:ext cx="3494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rgbClr val="339933"/>
                </a:solidFill>
              </a:rPr>
              <a:t>Sizeable</a:t>
            </a:r>
            <a:r>
              <a:rPr lang="fr-FR" sz="1400" b="1" dirty="0" smtClean="0">
                <a:solidFill>
                  <a:srgbClr val="339933"/>
                </a:solidFill>
              </a:rPr>
              <a:t> </a:t>
            </a:r>
            <a:r>
              <a:rPr lang="fr-FR" sz="1400" b="1" dirty="0" err="1" smtClean="0">
                <a:solidFill>
                  <a:srgbClr val="339933"/>
                </a:solidFill>
              </a:rPr>
              <a:t>resource</a:t>
            </a:r>
            <a:r>
              <a:rPr lang="fr-FR" sz="1400" b="1" dirty="0" smtClean="0">
                <a:solidFill>
                  <a:srgbClr val="339933"/>
                </a:solidFill>
              </a:rPr>
              <a:t> </a:t>
            </a:r>
            <a:r>
              <a:rPr lang="fr-FR" sz="1400" b="1" dirty="0" err="1" smtClean="0">
                <a:solidFill>
                  <a:srgbClr val="339933"/>
                </a:solidFill>
              </a:rPr>
              <a:t>economy</a:t>
            </a:r>
            <a:r>
              <a:rPr lang="fr-FR" sz="1400" b="1" dirty="0" smtClean="0">
                <a:solidFill>
                  <a:srgbClr val="339933"/>
                </a:solidFill>
              </a:rPr>
              <a:t> </a:t>
            </a:r>
          </a:p>
          <a:p>
            <a:pPr algn="ctr"/>
            <a:r>
              <a:rPr lang="fr-FR" sz="1400" dirty="0" smtClean="0"/>
              <a:t> factoring </a:t>
            </a:r>
            <a:r>
              <a:rPr lang="fr-FR" sz="1400" dirty="0" err="1" smtClean="0"/>
              <a:t>algorithm</a:t>
            </a:r>
            <a:r>
              <a:rPr lang="fr-FR" sz="1400" dirty="0" smtClean="0"/>
              <a:t> :  </a:t>
            </a:r>
          </a:p>
          <a:p>
            <a:pPr algn="ctr"/>
            <a:r>
              <a:rPr lang="fr-FR" sz="1400" dirty="0" smtClean="0"/>
              <a:t> </a:t>
            </a:r>
            <a:r>
              <a:rPr lang="fr-FR" sz="1400" b="1" dirty="0" smtClean="0"/>
              <a:t>E. </a:t>
            </a:r>
            <a:r>
              <a:rPr lang="fr-FR" sz="1400" b="1" dirty="0" err="1" smtClean="0"/>
              <a:t>Gouzien</a:t>
            </a:r>
            <a:r>
              <a:rPr lang="fr-FR" sz="1400" b="1" dirty="0" smtClean="0"/>
              <a:t> &amp; N. Sangouard (</a:t>
            </a:r>
            <a:r>
              <a:rPr lang="fr-FR" sz="1400" b="1" dirty="0" err="1" smtClean="0"/>
              <a:t>IPhT</a:t>
            </a:r>
            <a:r>
              <a:rPr lang="fr-FR" sz="1400" b="1" dirty="0" smtClean="0"/>
              <a:t>)   PRL 2021</a:t>
            </a:r>
            <a:endParaRPr lang="fr-FR" sz="1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06309" y="3363872"/>
            <a:ext cx="590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smtClean="0">
                <a:solidFill>
                  <a:schemeClr val="accent1">
                    <a:lumMod val="75000"/>
                  </a:schemeClr>
                </a:solidFill>
              </a:rPr>
              <a:t>Spin ensemble </a:t>
            </a:r>
            <a:r>
              <a:rPr lang="fr-FR" sz="1800" b="1" dirty="0" err="1" smtClean="0">
                <a:solidFill>
                  <a:schemeClr val="accent1">
                    <a:lumMod val="75000"/>
                  </a:schemeClr>
                </a:solidFill>
              </a:rPr>
              <a:t>based</a:t>
            </a:r>
            <a:r>
              <a:rPr lang="fr-FR" sz="1800" b="1" dirty="0" smtClean="0">
                <a:solidFill>
                  <a:schemeClr val="accent1">
                    <a:lumMod val="75000"/>
                  </a:schemeClr>
                </a:solidFill>
              </a:rPr>
              <a:t> quantum </a:t>
            </a:r>
            <a:r>
              <a:rPr lang="fr-FR" sz="1800" b="1" dirty="0" err="1" smtClean="0">
                <a:solidFill>
                  <a:schemeClr val="accent1">
                    <a:lumMod val="75000"/>
                  </a:schemeClr>
                </a:solidFill>
              </a:rPr>
              <a:t>memories</a:t>
            </a:r>
            <a:r>
              <a:rPr lang="fr-FR" sz="1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400" dirty="0" smtClean="0"/>
              <a:t>(Grèzes et al, PRL 2014)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3529030" y="4407669"/>
            <a:ext cx="804830" cy="193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611156" y="4407669"/>
            <a:ext cx="804830" cy="193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16200000">
            <a:off x="2468759" y="5100216"/>
            <a:ext cx="1406280" cy="253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571545" y="5422268"/>
            <a:ext cx="123765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006600"/>
                </a:solidFill>
              </a:rPr>
              <a:t>Bi </a:t>
            </a:r>
          </a:p>
          <a:p>
            <a:pPr algn="ctr"/>
            <a:r>
              <a:rPr lang="fr-FR" sz="1200" b="1" dirty="0" smtClean="0">
                <a:solidFill>
                  <a:srgbClr val="006600"/>
                </a:solidFill>
              </a:rPr>
              <a:t>Spin ensemble  </a:t>
            </a:r>
          </a:p>
          <a:p>
            <a:pPr algn="ctr"/>
            <a:r>
              <a:rPr lang="fr-FR" sz="1200" b="1" dirty="0" err="1" smtClean="0">
                <a:solidFill>
                  <a:srgbClr val="006600"/>
                </a:solidFill>
              </a:rPr>
              <a:t>coupled</a:t>
            </a:r>
            <a:r>
              <a:rPr lang="fr-FR" sz="1200" b="1" dirty="0" smtClean="0">
                <a:solidFill>
                  <a:srgbClr val="006600"/>
                </a:solidFill>
              </a:rPr>
              <a:t> to </a:t>
            </a:r>
          </a:p>
          <a:p>
            <a:pPr algn="ctr"/>
            <a:r>
              <a:rPr lang="fr-FR" sz="1200" b="1" dirty="0" smtClean="0">
                <a:solidFill>
                  <a:srgbClr val="006600"/>
                </a:solidFill>
              </a:rPr>
              <a:t> </a:t>
            </a:r>
            <a:r>
              <a:rPr lang="fr-FR" sz="1200" b="1" dirty="0" err="1" smtClean="0">
                <a:solidFill>
                  <a:srgbClr val="006600"/>
                </a:solidFill>
              </a:rPr>
              <a:t>inductor</a:t>
            </a:r>
            <a:endParaRPr lang="fr-FR" sz="1200" b="1" dirty="0" smtClean="0">
              <a:solidFill>
                <a:srgbClr val="006600"/>
              </a:solidFill>
            </a:endParaRPr>
          </a:p>
          <a:p>
            <a:pPr algn="ctr"/>
            <a:endParaRPr lang="fr-FR" sz="1200" b="1" dirty="0">
              <a:solidFill>
                <a:srgbClr val="0066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921232" y="904041"/>
            <a:ext cx="46097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 smtClean="0">
                <a:solidFill>
                  <a:schemeClr val="accent1">
                    <a:lumMod val="75000"/>
                  </a:schemeClr>
                </a:solidFill>
              </a:rPr>
              <a:t>Preliminary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 smtClean="0">
                <a:solidFill>
                  <a:schemeClr val="accent1">
                    <a:lumMod val="75000"/>
                  </a:schemeClr>
                </a:solidFill>
              </a:rPr>
              <a:t>result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 :</a:t>
            </a:r>
            <a:r>
              <a:rPr lang="fr-FR" sz="1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800" dirty="0" err="1" smtClean="0">
                <a:solidFill>
                  <a:schemeClr val="accent1">
                    <a:lumMod val="75000"/>
                  </a:schemeClr>
                </a:solidFill>
              </a:rPr>
              <a:t>microwave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 pulse </a:t>
            </a:r>
            <a:r>
              <a:rPr lang="fr-FR" sz="1800" dirty="0" err="1" smtClean="0">
                <a:solidFill>
                  <a:schemeClr val="accent1">
                    <a:lumMod val="75000"/>
                  </a:schemeClr>
                </a:solidFill>
              </a:rPr>
              <a:t>storage</a:t>
            </a:r>
            <a:endParaRPr lang="fr-FR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sz="1800" dirty="0" smtClean="0"/>
          </a:p>
          <a:p>
            <a:pPr algn="ctr"/>
            <a:r>
              <a:rPr lang="fr-FR" sz="1400" dirty="0" smtClean="0"/>
              <a:t>Ranjan </a:t>
            </a:r>
            <a:r>
              <a:rPr lang="fr-FR" sz="1400" dirty="0"/>
              <a:t>et al, PRL 125 (2020)</a:t>
            </a:r>
          </a:p>
          <a:p>
            <a:pPr algn="ctr"/>
            <a:r>
              <a:rPr lang="fr-FR" sz="1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086138" y="4955354"/>
            <a:ext cx="39765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</a:rPr>
              <a:t>Ongoing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 memory </a:t>
            </a: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</a:rPr>
              <a:t>work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 :</a:t>
            </a:r>
          </a:p>
          <a:p>
            <a:pPr algn="ctr"/>
            <a:r>
              <a:rPr lang="fr-FR" sz="1800" dirty="0" smtClean="0"/>
              <a:t>CEA-FZJ collaboration</a:t>
            </a:r>
            <a:endParaRPr lang="fr-FR" sz="1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9368176" y="1332987"/>
            <a:ext cx="2362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006600"/>
                </a:solidFill>
              </a:rPr>
              <a:t>long 300ms memory time</a:t>
            </a:r>
          </a:p>
          <a:p>
            <a:r>
              <a:rPr lang="fr-FR" sz="1600" b="1" dirty="0" smtClean="0">
                <a:solidFill>
                  <a:srgbClr val="FF0000"/>
                </a:solidFill>
              </a:rPr>
              <a:t>but </a:t>
            </a:r>
            <a:r>
              <a:rPr lang="fr-FR" sz="1600" b="1" dirty="0" err="1" smtClean="0">
                <a:solidFill>
                  <a:srgbClr val="FF0000"/>
                </a:solidFill>
              </a:rPr>
              <a:t>low</a:t>
            </a:r>
            <a:r>
              <a:rPr lang="fr-FR" sz="1600" b="1" dirty="0" smtClean="0">
                <a:solidFill>
                  <a:srgbClr val="FF0000"/>
                </a:solidFill>
              </a:rPr>
              <a:t>  </a:t>
            </a:r>
            <a:r>
              <a:rPr lang="fr-FR" sz="1600" b="1" dirty="0" err="1" smtClean="0">
                <a:solidFill>
                  <a:srgbClr val="FF0000"/>
                </a:solidFill>
              </a:rPr>
              <a:t>efficiency</a:t>
            </a:r>
            <a:endParaRPr lang="fr-FR" sz="1600" b="1" dirty="0" smtClean="0">
              <a:solidFill>
                <a:srgbClr val="FF0000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7108832" y="2030734"/>
            <a:ext cx="3917269" cy="2879110"/>
            <a:chOff x="6582805" y="1981213"/>
            <a:chExt cx="3917269" cy="2879110"/>
          </a:xfrm>
        </p:grpSpPr>
        <p:grpSp>
          <p:nvGrpSpPr>
            <p:cNvPr id="17" name="Groupe 16"/>
            <p:cNvGrpSpPr/>
            <p:nvPr/>
          </p:nvGrpSpPr>
          <p:grpSpPr>
            <a:xfrm>
              <a:off x="6582805" y="1981213"/>
              <a:ext cx="3917269" cy="2879110"/>
              <a:chOff x="3849620" y="803155"/>
              <a:chExt cx="6098778" cy="4298536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49620" y="803155"/>
                <a:ext cx="6098778" cy="4298536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3849620" y="803155"/>
                <a:ext cx="227080" cy="6065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8" name="ZoneTexte 17"/>
            <p:cNvSpPr txBox="1"/>
            <p:nvPr/>
          </p:nvSpPr>
          <p:spPr>
            <a:xfrm>
              <a:off x="7398246" y="2205079"/>
              <a:ext cx="13821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solidFill>
                    <a:srgbClr val="FF0000"/>
                  </a:solidFill>
                </a:rPr>
                <a:t>echo</a:t>
              </a:r>
              <a:r>
                <a:rPr lang="fr-FR" sz="1400" dirty="0" smtClean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fr-FR" sz="1400" dirty="0" smtClean="0">
                  <a:solidFill>
                    <a:srgbClr val="FF0000"/>
                  </a:solidFill>
                </a:rPr>
                <a:t>‘memory’ signal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l="5021" t="26463" r="3012"/>
          <a:stretch/>
        </p:blipFill>
        <p:spPr>
          <a:xfrm>
            <a:off x="306309" y="3749841"/>
            <a:ext cx="4474097" cy="2566228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11248373" y="650119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400" b="1" dirty="0" smtClean="0">
                <a:solidFill>
                  <a:schemeClr val="bg1"/>
                </a:solidFill>
              </a:rPr>
              <a:t>11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43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478033" y="8193"/>
            <a:ext cx="8784976" cy="1195388"/>
          </a:xfrm>
        </p:spPr>
        <p:txBody>
          <a:bodyPr>
            <a:noAutofit/>
          </a:bodyPr>
          <a:lstStyle/>
          <a:p>
            <a:pPr defTabSz="3178175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100" dirty="0">
              <a:solidFill>
                <a:srgbClr val="008000"/>
              </a:solidFill>
            </a:endParaRPr>
          </a:p>
        </p:txBody>
      </p:sp>
      <p:pic>
        <p:nvPicPr>
          <p:cNvPr id="7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302" y="2069"/>
            <a:ext cx="1175153" cy="108941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53" y="59809"/>
            <a:ext cx="1039348" cy="84785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75914" y="1091481"/>
            <a:ext cx="7600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u="sng" dirty="0" smtClean="0"/>
              <a:t>P. </a:t>
            </a:r>
            <a:r>
              <a:rPr lang="fr-FR" sz="2000" u="sng" dirty="0" err="1"/>
              <a:t>Bertet</a:t>
            </a:r>
            <a:r>
              <a:rPr lang="fr-FR" sz="2000" dirty="0" smtClean="0"/>
              <a:t>, </a:t>
            </a:r>
            <a:r>
              <a:rPr lang="fr-FR" sz="2000" dirty="0" smtClean="0">
                <a:solidFill>
                  <a:srgbClr val="FF0000"/>
                </a:solidFill>
              </a:rPr>
              <a:t>B. Albanese</a:t>
            </a:r>
            <a:r>
              <a:rPr lang="fr-FR" sz="2000" dirty="0" smtClean="0"/>
              <a:t>, </a:t>
            </a:r>
            <a:r>
              <a:rPr lang="fr-FR" sz="2000" dirty="0" smtClean="0">
                <a:solidFill>
                  <a:srgbClr val="FF0000"/>
                </a:solidFill>
              </a:rPr>
              <a:t>J.F. </a:t>
            </a:r>
            <a:r>
              <a:rPr lang="fr-FR" sz="2000" dirty="0" err="1" smtClean="0">
                <a:solidFill>
                  <a:srgbClr val="FF0000"/>
                </a:solidFill>
              </a:rPr>
              <a:t>Dasilva</a:t>
            </a:r>
            <a:r>
              <a:rPr lang="fr-FR" sz="2000" dirty="0" smtClean="0">
                <a:solidFill>
                  <a:srgbClr val="FF0000"/>
                </a:solidFill>
              </a:rPr>
              <a:t> Barbosa</a:t>
            </a:r>
            <a:r>
              <a:rPr lang="fr-FR" sz="2000" dirty="0" smtClean="0"/>
              <a:t>, </a:t>
            </a:r>
            <a:r>
              <a:rPr lang="fr-FR" sz="2000" dirty="0" smtClean="0">
                <a:solidFill>
                  <a:srgbClr val="FF0000"/>
                </a:solidFill>
              </a:rPr>
              <a:t>E. </a:t>
            </a:r>
            <a:r>
              <a:rPr lang="fr-FR" sz="2000" dirty="0" err="1" smtClean="0">
                <a:solidFill>
                  <a:srgbClr val="FF0000"/>
                </a:solidFill>
              </a:rPr>
              <a:t>Albertinale</a:t>
            </a:r>
            <a:r>
              <a:rPr lang="fr-FR" sz="2000" dirty="0" smtClean="0"/>
              <a:t>, </a:t>
            </a:r>
            <a:r>
              <a:rPr lang="fr-FR" sz="2000" dirty="0" smtClean="0">
                <a:solidFill>
                  <a:srgbClr val="FF0000"/>
                </a:solidFill>
              </a:rPr>
              <a:t>M. Le </a:t>
            </a:r>
            <a:r>
              <a:rPr lang="fr-FR" sz="2000" dirty="0" err="1" smtClean="0">
                <a:solidFill>
                  <a:srgbClr val="FF0000"/>
                </a:solidFill>
              </a:rPr>
              <a:t>Dantec</a:t>
            </a:r>
            <a:r>
              <a:rPr lang="fr-FR" sz="2000" dirty="0" smtClean="0"/>
              <a:t>,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 V. </a:t>
            </a:r>
            <a:r>
              <a:rPr lang="fr-FR" sz="2000" dirty="0" err="1" smtClean="0">
                <a:solidFill>
                  <a:srgbClr val="FF0000"/>
                </a:solidFill>
              </a:rPr>
              <a:t>Ranjan</a:t>
            </a:r>
            <a:r>
              <a:rPr lang="fr-FR" sz="2000" dirty="0" smtClean="0"/>
              <a:t>, M. Lee, </a:t>
            </a:r>
            <a:r>
              <a:rPr lang="fr-FR" sz="2000" dirty="0" smtClean="0">
                <a:solidFill>
                  <a:srgbClr val="FF0000"/>
                </a:solidFill>
              </a:rPr>
              <a:t>M. </a:t>
            </a:r>
            <a:r>
              <a:rPr lang="fr-FR" sz="2000" dirty="0" err="1" smtClean="0">
                <a:solidFill>
                  <a:srgbClr val="FF0000"/>
                </a:solidFill>
              </a:rPr>
              <a:t>Rancic</a:t>
            </a:r>
            <a:r>
              <a:rPr lang="fr-FR" sz="2000" dirty="0" smtClean="0"/>
              <a:t>, E. </a:t>
            </a:r>
            <a:r>
              <a:rPr lang="fr-FR" sz="2000" dirty="0" err="1" smtClean="0"/>
              <a:t>Flurin</a:t>
            </a:r>
            <a:r>
              <a:rPr lang="fr-FR" sz="2000" dirty="0" smtClean="0"/>
              <a:t>, D. </a:t>
            </a:r>
            <a:r>
              <a:rPr lang="fr-FR" sz="2000" dirty="0" err="1" smtClean="0"/>
              <a:t>Vion</a:t>
            </a:r>
            <a:r>
              <a:rPr lang="fr-FR" sz="2000" dirty="0" smtClean="0"/>
              <a:t>, D. Esteve</a:t>
            </a:r>
            <a:r>
              <a:rPr lang="fr-FR" sz="2000" i="1" dirty="0" smtClean="0"/>
              <a:t> </a:t>
            </a:r>
            <a:endParaRPr lang="fr-FR" sz="20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874666" y="6228601"/>
            <a:ext cx="985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FF0000"/>
                </a:solidFill>
              </a:rPr>
              <a:t>Sebastian</a:t>
            </a:r>
            <a:endParaRPr lang="fr-FR" sz="1600" dirty="0" smtClean="0">
              <a:solidFill>
                <a:srgbClr val="FF0000"/>
              </a:solidFill>
            </a:endParaRPr>
          </a:p>
          <a:p>
            <a:pPr algn="ctr"/>
            <a:r>
              <a:rPr lang="fr-FR" sz="1600" dirty="0" smtClean="0">
                <a:solidFill>
                  <a:srgbClr val="FF0000"/>
                </a:solidFill>
              </a:rPr>
              <a:t>PROBST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1" b="8660"/>
          <a:stretch/>
        </p:blipFill>
        <p:spPr>
          <a:xfrm>
            <a:off x="286709" y="2313717"/>
            <a:ext cx="10417803" cy="442961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6" y="5035334"/>
            <a:ext cx="928050" cy="119326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8" r="23464" b="31256"/>
          <a:stretch/>
        </p:blipFill>
        <p:spPr>
          <a:xfrm>
            <a:off x="10936686" y="3532614"/>
            <a:ext cx="866030" cy="106906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0900122" y="4603482"/>
            <a:ext cx="934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0000"/>
                </a:solidFill>
              </a:rPr>
              <a:t>Audrey</a:t>
            </a:r>
          </a:p>
          <a:p>
            <a:pPr algn="ctr"/>
            <a:r>
              <a:rPr lang="fr-FR" sz="1600" dirty="0" smtClean="0">
                <a:solidFill>
                  <a:srgbClr val="FF0000"/>
                </a:solidFill>
              </a:rPr>
              <a:t>BIENFAIT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802885" y="4424294"/>
            <a:ext cx="753726" cy="7941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/>
          <p:cNvSpPr/>
          <p:nvPr/>
        </p:nvSpPr>
        <p:spPr>
          <a:xfrm>
            <a:off x="5486290" y="2994910"/>
            <a:ext cx="753726" cy="7941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Ellipse 28"/>
          <p:cNvSpPr/>
          <p:nvPr/>
        </p:nvSpPr>
        <p:spPr>
          <a:xfrm>
            <a:off x="6240016" y="3138926"/>
            <a:ext cx="753726" cy="7941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Ellipse 29"/>
          <p:cNvSpPr/>
          <p:nvPr/>
        </p:nvSpPr>
        <p:spPr>
          <a:xfrm>
            <a:off x="6566410" y="2492896"/>
            <a:ext cx="753726" cy="7941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8461" r="27847" b="19539"/>
          <a:stretch/>
        </p:blipFill>
        <p:spPr>
          <a:xfrm>
            <a:off x="10914765" y="1772816"/>
            <a:ext cx="972255" cy="120374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900122" y="2962200"/>
            <a:ext cx="1074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Emmanuel</a:t>
            </a:r>
          </a:p>
          <a:p>
            <a:pPr algn="ctr"/>
            <a:r>
              <a:rPr lang="fr-FR" sz="1600" dirty="0" smtClean="0"/>
              <a:t>FLURIN</a:t>
            </a:r>
            <a:endParaRPr lang="fr-FR" sz="16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830" y="129478"/>
            <a:ext cx="1808745" cy="43131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83" y="91505"/>
            <a:ext cx="1340147" cy="796677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7636457" y="2721968"/>
            <a:ext cx="753726" cy="7941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208930" y="2366741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PI</a:t>
            </a:r>
            <a:endParaRPr lang="fr-FR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4" name="Picture 21" descr="Afficher l'image d'origine">
            <a:extLst>
              <a:ext uri="{FF2B5EF4-FFF2-40B4-BE49-F238E27FC236}">
                <a16:creationId xmlns:a16="http://schemas.microsoft.com/office/drawing/2014/main" id="{CD37CA50-D33D-4597-9A07-3A20E56B8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93"/>
          <a:stretch/>
        </p:blipFill>
        <p:spPr bwMode="auto">
          <a:xfrm>
            <a:off x="9873952" y="608521"/>
            <a:ext cx="1563336" cy="6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Objet 24">
            <a:extLst>
              <a:ext uri="{FF2B5EF4-FFF2-40B4-BE49-F238E27FC236}">
                <a16:creationId xmlns:a16="http://schemas.microsoft.com/office/drawing/2014/main" id="{8E15D050-FDB7-4C13-A2B6-F7081ECCE8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003316"/>
              </p:ext>
            </p:extLst>
          </p:nvPr>
        </p:nvGraphicFramePr>
        <p:xfrm>
          <a:off x="-5037" y="27532"/>
          <a:ext cx="4428792" cy="803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Drawing" r:id="rId13" imgW="4567320" imgH="877320" progId="">
                  <p:embed/>
                </p:oleObj>
              </mc:Choice>
              <mc:Fallback>
                <p:oleObj name="Drawing" r:id="rId13" imgW="4567320" imgH="877320" progId="">
                  <p:embed/>
                  <p:pic>
                    <p:nvPicPr>
                      <p:cNvPr id="54" name="Objet 53">
                        <a:extLst>
                          <a:ext uri="{FF2B5EF4-FFF2-40B4-BE49-F238E27FC236}">
                            <a16:creationId xmlns:a16="http://schemas.microsoft.com/office/drawing/2014/main" id="{8E15D050-FDB7-4C13-A2B6-F7081ECCE8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37" y="27532"/>
                        <a:ext cx="4428792" cy="80344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8" descr="http://iramis.cea.fr/spec/Images/logo_cnrs.gif">
            <a:extLst>
              <a:ext uri="{FF2B5EF4-FFF2-40B4-BE49-F238E27FC236}">
                <a16:creationId xmlns:a16="http://schemas.microsoft.com/office/drawing/2014/main" id="{F793A4EA-81CA-41C7-B917-26DA03857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814" y="180927"/>
            <a:ext cx="663250" cy="67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2" descr="Résultat de recherche d'images pour &quot;UPSAY logo&quot;">
            <a:extLst>
              <a:ext uri="{FF2B5EF4-FFF2-40B4-BE49-F238E27FC236}">
                <a16:creationId xmlns:a16="http://schemas.microsoft.com/office/drawing/2014/main" id="{59F006AB-1631-412E-876A-42BFFBC7F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63" y="50346"/>
            <a:ext cx="1348489" cy="89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llipse 33"/>
          <p:cNvSpPr/>
          <p:nvPr/>
        </p:nvSpPr>
        <p:spPr>
          <a:xfrm>
            <a:off x="6759172" y="4190826"/>
            <a:ext cx="753726" cy="7941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/>
          <p:cNvSpPr/>
          <p:nvPr/>
        </p:nvSpPr>
        <p:spPr>
          <a:xfrm>
            <a:off x="625313" y="4190826"/>
            <a:ext cx="886964" cy="830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AC97D-B5FF-424C-8C6F-C96C9E0C46A0}" type="slidenum">
              <a:rPr lang="fr-FR" smtClean="0"/>
              <a:t>18</a:t>
            </a:fld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410166" y="1756447"/>
            <a:ext cx="711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Collaborations: </a:t>
            </a:r>
            <a:r>
              <a:rPr lang="fr-FR" dirty="0" err="1" smtClean="0"/>
              <a:t>UCLondon</a:t>
            </a:r>
            <a:r>
              <a:rPr lang="fr-FR" dirty="0" smtClean="0"/>
              <a:t>, Hong Kong U, </a:t>
            </a:r>
            <a:r>
              <a:rPr lang="fr-FR" dirty="0" err="1" smtClean="0"/>
              <a:t>UCBerkeley</a:t>
            </a:r>
            <a:r>
              <a:rPr lang="fr-FR" dirty="0" smtClean="0"/>
              <a:t>, U. Paris Sorbonne,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486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/>
          <p:cNvSpPr txBox="1"/>
          <p:nvPr/>
        </p:nvSpPr>
        <p:spPr>
          <a:xfrm>
            <a:off x="3200019" y="-26226"/>
            <a:ext cx="5222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The (first) quantum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revolution</a:t>
            </a:r>
            <a:endParaRPr lang="fr-F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1785929" y="513993"/>
            <a:ext cx="6482447" cy="646474"/>
            <a:chOff x="189610" y="755341"/>
            <a:chExt cx="6482447" cy="646474"/>
          </a:xfrm>
        </p:grpSpPr>
        <p:sp>
          <p:nvSpPr>
            <p:cNvPr id="5" name="ZoneTexte 4"/>
            <p:cNvSpPr txBox="1"/>
            <p:nvPr/>
          </p:nvSpPr>
          <p:spPr>
            <a:xfrm>
              <a:off x="2299082" y="1032483"/>
              <a:ext cx="4372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tx2">
                      <a:lumMod val="75000"/>
                    </a:schemeClr>
                  </a:solidFill>
                </a:rPr>
                <a:t>a  </a:t>
              </a:r>
              <a:r>
                <a:rPr lang="fr-FR" b="1" dirty="0" err="1">
                  <a:solidFill>
                    <a:schemeClr val="tx2">
                      <a:lumMod val="75000"/>
                    </a:schemeClr>
                  </a:solidFill>
                </a:rPr>
                <a:t>revolutionary</a:t>
              </a:r>
              <a:r>
                <a:rPr lang="fr-FR" b="1" dirty="0">
                  <a:solidFill>
                    <a:schemeClr val="tx2">
                      <a:lumMod val="75000"/>
                    </a:schemeClr>
                  </a:solidFill>
                </a:rPr>
                <a:t>    </a:t>
              </a:r>
              <a:r>
                <a:rPr lang="fr-FR" b="1" dirty="0" err="1" smtClean="0">
                  <a:solidFill>
                    <a:schemeClr val="tx2">
                      <a:lumMod val="75000"/>
                    </a:schemeClr>
                  </a:solidFill>
                </a:rPr>
                <a:t>formalism</a:t>
              </a:r>
              <a:r>
                <a:rPr lang="fr-FR" b="1" dirty="0" smtClean="0">
                  <a:solidFill>
                    <a:schemeClr val="tx2">
                      <a:lumMod val="75000"/>
                    </a:schemeClr>
                  </a:solidFill>
                </a:rPr>
                <a:t>:</a:t>
              </a:r>
              <a:endParaRPr lang="fr-FR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89610" y="755341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1900-1930</a:t>
              </a:r>
            </a:p>
          </p:txBody>
        </p:sp>
      </p:grpSp>
      <p:sp>
        <p:nvSpPr>
          <p:cNvPr id="9" name="AutoShape 16" descr="Résultat de recherche d'images pour &quot;de broglie pictures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8" descr="Résultat de recherche d'images pour &quot;de broglie pictures&quot;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20" descr="Résultat de recherche d'images pour &quot;de broglie pictures&quot;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2" descr="Résultat de recherche d'images pour &quot;de broglie pictures&quot;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4" descr="data:image/jpeg;base64,/9j/4AAQSkZJRgABAQAAAQABAAD/2wCEAAkGBxMTEhUTEhMWFRUXGBsaGBgYGBodGRoYGBkYFxgaGx4YHSggHRolHxgXIjEhJSkrLi4uGB8zODMtNygtLisBCgoKBQUFDgUFDisZExkrKysrKysrKysrKysrKysrKysrKysrKysrKysrKysrKysrKysrKysrKysrKysrKysrK//AABEIAP0AxwMBIgACEQEDEQH/xAAcAAABBQEBAQAAAAAAAAAAAAAEAgMFBgcBAAj/xABFEAABAwIDBQUFBgMFCAMBAAABAgMRACEEEjEFBkFRYRMicYGRBzKhscEjQlLR4fAUYnIVU4KS8SQzQ2RzorLCFzSTJf/EABQBAQAAAAAAAAAAAAAAAAAAAAD/xAAUEQEAAAAAAAAAAAAAAAAAAAAA/9oADAMBAAIRAxEAPwCmIwaevrUlh92lYgNDDCFFsqcK1QJkRFAlwA6+lXfcV1JUxGvZuhUi0hQIjnagqzm7D7CkqdKIzAd0ybmrG+MrL44ZVa89KlN+3T2QhOWFJJPO81XcQ/LWIJM9wxewk0AW6qoxDUawr/xqy7kKjarXVDg84qtbsT/FM3/EPHu1P7ru/wD9Zkf9Qf8AaaB72qnLtTBK/wCn8HBWpvYqDcgeNUP2kbBD+IwzpfSz2YtIkkhQV9KksRjEPAdrimxzIgT8aCfVjxP+9SBReDxyD99J86pzjeEj/wC22FeIqGe3gVhAVJDGITzS4AqfDjQaTi30JupwDzoE7UbMjtFEDpas2R7QyoycOhPn+lRGP9or8yyhCYtKgT6CaDVHNqYYe9mganKYofaW0WA2pwFQCRmMpIAFYntPePFPj7V1SgBZIhKY1uExJ01qNXtF5wdmt1ZQRdJWYI6j6UF43k3sw7rZDZVmTCkKII7yTYXuNKsG7PtSQQEYhOSABmkngJPhJmse0UZMiabQ5CiOB/f5UH1TsrazbyApCwqZEg6wYMdJii14oCa+fd1NpBh0ErTkiVCSmBokTqJMm1uNarg95sO6y46lAWtKVKDZcAUoIGYxmi0caBW8e9qW0hmQXnDlCUmwmxM+FN7PagAZh68aqR9quAIBOAWVf4TE8jN6a/8AlHDz3MAs+YoF76b+pwjoaZQ264LLDgsmdI6172Vbw4nEYvsFBAZCVPqhMe9ZIHSZoZftAzTl2QFE8VJBJ8yKvXs3xq8S04+vCJwsL7NAAuUpAJOgtJjyoLbj2gppaSopBSZULECNRVY3SU1hsIw02VO5klWcaqkyVHrUpvZjg1h1C/e7pjUJJhRHlTmy20dmjs0jswkZDGoj4UENt/Ah0gKVCxp4cjXq9jWDnUB3lk36CuUGHrgKEDj8Kuu5Dt8OABZTwmb3giRyqk4pABSeoqzbmrAfb/6ih6poLPv3nOHObSUk24CqWt4di6BcZTqIkAirxvRiELQlKlGCsAx0I0qhY9qHMQkG3f1PAZaBzdh6MUx/UoeoqZ3fXG2GJ/vFj/tNV7YRKcQ0oaBY9IqVwLmXa2HVzxHzkUGib7bqtY5xlTrjiQ2Fd1BjNmPGotr2cbOTEocX1U4at+0DcX50wmggE7i7OGuGHmo0+N0tmoQpa2G0IAuomI6yal1G1Zl7YduqCW8EgmFDtHoIhSZ+zSRrqCZoKlvTjsMXlJwGfsRqtX3j0H4PnUOh7rMHjTPaACBN/lFewWHcdWENJK1GwCRztQLLpIjWumTIMenqK07YHsyKhDxgiJ+oBGhq47O9neCbEFvPcGV3Vbry586DAHGFAZlJUAeMGKFWkiK+lMVuYytHZ2LfEEX1OhPAAwBWSb9biOYVctJzNKUYiTHw90DjQUZD5AjgYnW8GnWXyO8DfSf5TYjoKHxCSmxBSbWIjhMjpSFpPDQfOg1X2c7zYdZGGxbLWcn7J4pEqN+6q0TpB41o5wqEkw2hPOEjX0r5oQ+QIuRwOhB8a3XcPa/8Tg21KJK0yhRJucuh9KCwPOgaAfL6VP4N1LTKM3ETAuSTeq6pEqSOZHxq3oQBFtLCgo238BjcUqUhDaDpm1jw51L7HZdwTAaVL2X3VyB7x93narA62CQTqNKbIB1oI4tpylUELm816iMenu8+ldoPmnGLMiZ1FWPdNz7VPLth8RVVxyqmdgPgOC+jqD8hQWbedcRHB3X1qsYh5X2pJuc82qzbyJ7qzyeB+FVLEOg9oRec1/Sg9s1whxrX30z6VLOry7Sw5/5hv4mKg8IsBaP60/KpnbBIxuHVp9q0f+8UGzbTVp4mm0q0pW0+Z5mss2pvBkxS0JeUIMZVg68YoNUUetY77Y2YxjLkglbEeGRZH/tU5gdsqWQAQsnkqCfWo3flnOwrO1lU2QoOKIlIJAUkcTNrUFCUyMgMEkk6RYxAEa3mtY9ne7wYShah9qQFKPEGdByGlZzsZoO4hlIVmCFFwW1yxI8CYrasA5IkeJj1oLAw91/KjmtKh8GZE6xyFqkWldKB9a6ExT/D/SnS5QONUIvGtBS9991GcSiycrgFljWB9NLVizKFoWps6zlIEXvBgm1fQ+Oc+X7isQ3wYh5xTcZVkECwiZmPNPDnQQ+0mkpUQnUaidDrEixPUVfPZrvE21mZWqCo90wSJIE3Gmh1rOUTokTP01q/+zndtSvtHEIKFAKGaZIF0lPmNaDYdkpzPJm8Cfyq0VXt2W5LiiNCEjyufnVgCqAXaeLLYEAEk2E1Ho2m4TkLeUkiDNvCq37QseM1lHuQlQH3Se8FfD40nct1xzE5lrKsrAKjwzk2+E+tBeCOd69XSqvUHy9jkgjQ0ds33yeGZB8gQaH2gvkOf70pLSzc/wAoPjBFBpu3cClTajEzCvMCszPuK5Ga0XbmLUG0gIUQUgzbiI+lURpi5CgSOQiSTpQDIsoaapqc3kUA80rkpv8A801CskJeKVo4ERyI0PlUvvGk5GlgTASTbkQQfhQbDvC8lDeZSgkSASesCqVtbG4dQSoozKSoQoIkx6XFWbfjZS8Vs9xtvvLUEFI6iDWdbO3U2uyRkaPmtMfGgmXGdnP6qQlXOcip/Oi3N2O3wz7TTqn3CnMjMvNCkHMkeennSU7ZcwrMYvZa3n5IlKEdmRwvfztVd2rvDtZ3/cYFOERw7NsFfmpX5UAu6uEACzmSFKQoEKsoKChmAAv3SLirkztbsW2kWK3RlQYkSE5iY4i1VXYGx3shfxGIcQ6srdLakQlQQrs1rCwY7VIhWWLjneLg2wlPZu3+xRlSPE9+34jEUEs3i8YhOYMl3iQMg9BrUpg9spcspJQrilXzFUxnauMU4yEMNJacV9o64tRcaSFX7qVJCVROVN+tT2Yns1ruQspzfiTMA/60EtjNpBtOY97oNePKoA7VxjsqTh1JRaCY+KTebUdtFCg4ezTmUBmAMCdSBe1QTm0cd2zoUhlxgAqQ4FrQ4rQZRKinNJIgpAtQc/tMuOdkuO0ylQiQDlubK0UKzvbGzXFZENILrinXEhKRKlGc0ADhCSo8gOFaIhKXXG34UlxtJSM0g5VXUDw4D6VzdIJbeQvIVntVhB0ydoCHHJ4gaf4qDOthbtwsqUpIKFEFJiSZiDyir23tF1AACkQNIEWGgtUqxujhUlR7UypalquPeUSox0mi293sLN3fiKCybpBRwjSlxmWCsxp3ibekVLKtc1XdnNNtJCEunKNBmNvSn3loUCFPKgiCATpQQ+OZzqzpSkkkyVcRwqZ2BhEtpORIEkT5VEnZWDTbtF/51UZgQw1PZuKE8yT86CdUm9eqJG0Ef3q/35V6gpT3svQT9pisvMJSPqahdobioYJ7PFJWCCmFiCJ4gjWrhiNlqJOd0+Z/Kh17LYmSQo9ZNBWMaXilKO1YUEpCZCVSYtJqIe2QsCEKCiFpIlJvFzWiIaZSLD0T+dI/iWx90T4/lQUjB7uK7RTsrzqzT3bQqxiakmdj4kgJLndECClOnI+lWYYknRBPglVOpW7FkesD50BqNrPBIiJAj3bUXhMa+vlbpUSGVn3lAec/Kjm8LlQTmVJoGdtbVxCEkBQHiE/WqXj8fiXPefjzA+VRG9bK1PEdqYieJ5WqvO7NJ++vX8JoNG2c0H8CplffW0h8EgyTKFONK1sZBv0IqS2E6HG0yNQD1nKDI86zXdx5zBv9qjOoFCkOJKbKSoHXqDceY41fd2XRkSJ0CZ/yj8qC2tYdMyQkn8UX/KetA4lyXUJuBqPAcaOw6rC/Cq/vHtRbD3aBtK0CJAVCogghJPdBBvCym3GgmH3MuJ55k/K5+tHvtJNsqfGJ/epqnL3iU7im09n2IABGdaMxnWA2VJHUFUmbCKt/8RAH7tQQe109mDlM9fC3prUdsMpSyDMZlKvMxCjaORvRe33oStU6JMfOhG0pQW2hByNJmeKliSaAtKGous/D60802yOKvhSsO2k8EjibTRSWk/y/5aBKS0OKvhTjbrX8x8xRLbYjUf5RTjbd4n4Cgj3HGhwPrSQ83wSfU/lUspkHRXypsM9TQRyFIP8Awz6n8q7UmWr6mvUEe7gBeVEzyFMDApi4J8T+VSTy7mmFpFAyzs9H4E/OnS0kch4JqA30xeJaYCsKlRUVgKKE5lBPMDjR27OKfdw6VYpOR0zI0JEwkkcCbUEgvTU0lIE06G5MAEnkASfQVx9sNjM6pLY5uKSj/wAjQKtnosCUetVDau/mBZX3FqxChqGRIn+tUCov/wCXcPkPZ4R8qAOXMpARPDMQZA8KAfevBFD4P4gofKozEupbSC4oNj+cgeQ4moTbe9GLxRHaOJRYnKygJAB1zEyTUE7hwSVC5/ETJJ5yb0Fhxm3kAfY/aKOijOQdb3UanNyNplSG1KJzEZVdVBRE+dUNtszaK0LFbJ7DCYN8XQWpWeSVKkqt+BUH+knlQXLE4x0IJagmLTp1FQWJxSHc3asvuBVikNqgXuAUzNEbIfKkkG8Wnx68qNwmyFLhecoSq6Sn3iOc0EbjcO0R2hw7rV7uEpbJIsPfIuBajtj41QFySgmxUpJgR/L5etSKtn4RnvvBKlf3j6sx8s1h4AUy2hlwAZUFJJy90RY8KCL29ic2VsXK1JQBH4lAfKaA28+tvaLqdUFDeXnpFundqwubAYQ4l5ttKHEGQRbUaxpNR20sL2rqXJkxkVAjS6QY86A7ZLpKR4VMJ8aiMGjKBr6VINuigkWiNa5i0do2tAUUlSSAocJGtModEca9/EjmfhQRG427zmDS6l13tC4qQBOUQIm5NzqetWWaBGLTxI9a6MannbxoDSetdoT+IT09a9QdetQ5NJexYmL+QptLpPupP+I0D6SDVd343vTggGmUpcxKhMKuhpBFlLHFROiOkmpzGrebaddbAK221LSmJlSUkgVgSH1uFbjiipalStR1JUAfU/Kgn9pb1Y99IDmKWEEGUtBLKT49kAVDoTUE4gGCRJ4T3j4968+dOPiEpkScyZ6JJHxpSozE3gGKBPZiwT5niPyrrbKZlUxPPXxnhTgSQL6nWOH7FeQJ8NTwjp++dAy4bdT3j4aDwpDmgJHxtHCnQCSYjmQRw4Cm3R/L6HT4UDBTH3RrOs1uG4mIaxmzUYcylbIyn8STfKscwRY1ieYTYqHQ9L1YN1dtu4dSHm8xIWpPDK5YEsmbSRBHHjQWjaeznNnOKWkw0BmUgmUBM3U305oOnCpbYeLQWkpGKdDIEJQOzEI1CO1CO0KRoLzVhwGOwm1MPJTmSQQtsmHG1RCgZuCLwdDWU7a3Lew7hbYeByWnvJJH3VGLXEedBoj6sKlIytoKjoMuZRnquSfGjtibLS1mcKEJWsyYEBIAhKRHHiY1Jql+zdl9jtU4lgkqUns3FKHaQBljKb9kdZkeBq/tIV7zipIsNAB0SPqZNA5iGUlPAEaGPgelQzuHSeio16zInpU6yvMn3SLaE/T961Fui58OVAAMKJyqUufGx8Dxp5nAo45vMmiyxmSAdAbUO0tSYCgVcjx8D160BaMCjl8TTowjf4RXGniR7hpK3VW7tAQMOj8CfSlZRFgPQUMnEKP3fjSQ6vkKA9J6D0FeoIuKGpr1A4Wr/pT7OHJubAC50AHEnoOdRW928rOARK4W8RLbQNz/ADL/AAtjmddBNY7jdt4zELWX8S4ZmUJWUog3jIm2Xxmgnd4N+sTiFuNsLDWGzFKezHfWkSMyl6wq9haKqLCQFEaSlKk31gwT01FPNJgoi0oM24i587mm1juoXElJKco5Xt4kH1igTil/Z6XkZvHOkXp9SZVHLWmQBcm4Iif6SCPPT0p/NIMHvKOpGlAhbmqh5fSmMM5bLNyb9Z1+NPIHSI58+H50K+kjvp5/vwoHWXcw0BIsQNRfj+dIKb2JFJTC4CfeHEWI0tPjwNPF0hIJuo2J5TaQPKgYzaHXp051pXsiw7L2GxmGdQlxPaNrKVCwzpKZHEGUaisxiSoef5/Grp7H9oZdoLbmz2HWI/mahxPwCvWguzm7eJwHbP7NKXc6QFJdRnfQlEn7I5kpd8Fwbamox3ffO006jCtOOqAPaLzhMA6BPHjxEHnWlYZXeT4j51heI7rOIAJIZeeQ0mFEkdqoISnlB4W86CQ3r9oSnsK463hFtOdolpOJSsFEj7SACM2bKOoE60buX7SmXkK/tFxCH0k5FFshKm8oNigGHAQqbCcyY0qjb94gNljZ4MpwiQHiDIXinIViDI1CbNiRbIarDmCMnLBHy8aDaUe1rAre7Ls3UtEgdsrQGTJKEnNk0gzPMVeMCht0BaFBSSLEXBB0r5ZdYUnUefCjdkbfxWHth33GxPupUYnw0oPqtjCJGsnxoXH4C/dOoJH9QM/vwqC9m+8isWytD+UYhkgOBOhSod1QHDik9RVxIBEH/Q0FLwu9TYx39nvtLZeIBbWVJU06CJBSQARmvGtwQb1PPtEGqR7a8ahDLDIMPqXmBEZkoRfNOoGeI0uDU5uNvJ/aGGzrgYhk5H08zHdcA5LE+YPSglYNcUCeAp5Sb0lwUA74Npr1N4iZr1BiuLK1lS3FKWtd1KUZWonQnpyGgplkEo5QMquvM0c5ZUxJ5DQf6UFh+M6Ak0HHhYWufkKHwr0Z4Ewe6DyMH52olS/veQHHw86FeGVQXzBChy5kdBQdU4IEWjNI+NM7Pd+0XOgGnC9NdrEjWdT8Z+lEbO1JjjP0oHlggRxPh4n4UjNEngkaainFOggk9Y/WkLR3cvFX1/WgdSkIICRAOvU/n0phabKEeEceNEZszaVefgRZXxBpiO+DHCKBlWoPO3rUpuPiQ1tTBq/5hLf/AOwLf/vUW4Lae6Y6eNdGI7N5lwfccbUP8C0mg+htt7YThWS7ZSxZtE+85Ep/wgiSeQrLsMltkIWvN9jmxTg+6pSe8gXvJeKTHEJNWLfTHtqxRCpUhpWUAESbysjkTpPSsq27iS44TJygxEn8UieHLzk0EOtxTjxWsypSlLUdZUoyonzJoxWh9P350Jg/eUTwBjzo1xHDkL/vnQNqTIPIW8a9h2mkFDigYC06n+YTrwiaWkSLcT68qF2mO4Dwn6UGubjYVLK14vOCv+JDZhaYVhX8qM0TcJcKVTqAk1oW2N5cNhWi666g2JShCgpazwCQknXnpXy9s50wQJMcOnGpvAlJbsLiQRy5EfKge25tRzGPu4l2My/dSNEoTZLY/pHqb8aK3M2+rA4pD2qCMrqfxtHiOakkTHSo4uJkN5grMhLgUPuZkhWQ8iJvXigX4Qb80qjXwIoPo4lKgFoIUlSQpKhoUqEpPgaZcT0qg+yHeInNs906Arw5PAW7RodPvJ8VDhWhvUEZimya9S8SL1ygxlbkwRckT62oVKSO6DYXPiSa7hFnKU318wPKvH8I0GtAPm1UfIfWh3pJImFG88ABwM6CiFvJ4zawgTQmOxSY7kkq1lMSeV+FADiVkmLWGoMg/rRuz1Wy6Sfreo7J+/HlRbIiDyoJEt3gSAB8a4tdioxfSkNuHLl56+HGnFJCjY2oE4GQlxB+6cw6hYv8ZpM2BnTh4WNdYEKSr8UpPhMp+PzpQb94HXgPEH68OlAmJUeRE315fX4ULi2iUCNZj1tRKE+6ryPn08q5jLIWb2IPrQSisStTYIbhIAUV3JggCVHTUHqSdTVbdcJknXNNWDEY0/weHQPv+9BklLaiUg/hvz8qgMS2YP8AV9aDmzW5H7/fGinE9bn867gGoazW70xz/CPkaeSyMwHJM+fD8/OgZ7MX1Ai0cFSIP6U1iWiuG7d4WOlxefA6edGlsepvHS9CYkStMXMmP8NvSTQQmHJQsTa8H5GpnDryrE89eYPTjwoXa+FNnOZhQHPyp1opUniLSD50BGKbyOCO4lV80kiNMhk+6BaAOI5USlBmxm1jwWngD1pogKSUrKzBHux3kpIgX08eB9KVs9eYFMQke4fC8TxI5xegfwOJWw4h9swttQUg8QQbpJ/Cbjzr6JwWLRiGWn0e46gLH+ITHlpXzwls8hPEcFDpyN6vHst3kUy6nAuqlh4nsSdW3TJyX+4vSOCo50GjYtoV6n8a3fjXqD59ZEKWOZ9KQV63gRc+NFPpglWhOk1GuPBIk35D60DeJxkSSI4eA5+dRa3ipWYiOQ5D86JJB4mVIuI4k3AJ4RxFDrRQcQq9GupIHS1qB7Mg5uA16VLhubnoJoAlKIPgKdTiSBbjb86Wto8tZP5U0tuDflegMWeMe6LeOoNEFy4INlCSflUalagIAn9aIw10H+QgHoNR8/hQLRPeToZnz1FJ2gJaVeMw+RBp0kBYNr/SYPoTSccfsV3EpI+CrfOgEQrLkHKfIeFNPOyBrqT9abUlX35Cj6RxvSMpUpI6pT6xPwoJttMJQmLJSDfmRPzNJbJjqr68vIU88nXgSefDQfKmXjeYPdsP6rfpQLfSpIKoFoSLWzGogLAWL6deJOp6a0djnrBE+4JkcVn8qiMigSoQRYxEnlFBKlkrSUkHv+EdDfyqKwJIVkUNDEdeNTLCVJR9pIH4dRPjQGMZBd4AKFlcMwH7HlQPoGWCFReYPIHhR6fGUnjyofCNZ0KCu6tIhSfkfDSiW2imyhagcAJsTfgaS2TmTlMLScw/qSQR8YpbeoHofl+VOESq45g9OII6UG3bL223i0JUggLIBWg6gwJtxE8a9WJM7VfU6ljDIlwSEkGCQElRvppNeoAcS8Rm7WQRYz9OYoFjFAnMFFJkxAkwQb+J08KRtNSlK75J5Tp8qP3ewBVClKcSgKSTlEkpJy5gPUeVBGOLnJ3ie5Fx7tyYH8vI+NIS5frFqJ2koKcJSSpIJSgmxyAkJtwtTDjYOtA8llRSCm/MeF6d7ZaU3TY2mmsIuCEq0VorgRy8aMxGZHUCg8jEhUzbhXFNSNI4+XKhAqeh/OnQ4edB0pE24D40nBWWRFliL/iFx9a8u+puaaWg6g3TceIM/vxoJACwMREfkfn8KRi3ihCiNSn9KIBzDMPdUAoedM4hvNlTbWgjRiZyhQ0BJ86J2U1nWDyKj6005gEgSJF4ty+tG7EaKEOGeQHgKAwi5PKw8abdUEieI06qvA+ZpwDnokGfH9KAfWFZTwOg4ePifoKAPGHKOc8epufnXsLiATaQefGu41RJmLJ16fu1DN6ynUUE3iiVQEkHKRA5q4emtIxWC90Ej8II4KNwr/MPjQre0VA3gSSZjidakW0pcSpIuSPenQ8D4iKAYNOkAhIzoJSQDC0niCOKTqDTzWOBypUnKRYg211HhXWlk95YUhxKsqlpvlI4KHFB1jrajEPNupUlzITNjwNvunVI6UHkgaC41B8PrS89wfX9+tJ/s4oPcXKSJhXymlsN5jYSbyOEaaUFu3G9mRxC/wCLxZysqBLbaT31giApRHup4ga6eFerWt3sMWsMy2bFLSBp/KJFdoPnB/AIU8gqHdkZxMEibnoSKcxmIWjBZc0QtTYFsycq1QM4gnu6zrY07j83DUixqM2njStHZlKQku9rOq5KMsFXFMyY50EVktXm7mKdVSVN8fAUDhbBSUkSCR8+HKKJZxBH2azrZKzoRyVyNMMrGhtPHxsKdc0KVCQbDlQdxGFBJi0CSedCOII1p/8AiC3KTKkfiOqRwB5jrRiVJJEXET9JoI5pWnEDiKSDbTU0aEIgkCL29Y0pfYg20gTQC4JcEtmbXT4E3+PzpbzpF9IM+nA86TiWzAWPeSZHVIsofWuYhWYWFladf2KBl3ESFBI1NqlsOrInlAtxk8KjcKxBJA4a/OiMXicoBHggdeZHIUHsW99zzV1UdAfOZ8qEUszAE8BEyeAgc64DfjeZJuT1PxNKwrTq3Apk5S338xUEx4E2JoEbP2Y8pH8QkwjtA0vioLUCq6NckDXwFFbb2QEELanKAO24pbWVFsxxyKItOldfxoQ44ppSz2kFZKoEgGYKdRPrUbiMUpViTHGNDcG973veaBa0pBIUTIt3YM9STwp9nFNoAytqSoA94OKlRmZIIKdOQFAT50oqoJVjawzJVkKToqDIUOHmOHjRn8SyudASZumKgAKIbI40E0FtpFnB5TUju3tLCB9BxLpQ0kpUqELVnymQgZBIkgSTaJ51XWSOsCnGzpISfEW8+lB9F4fffALiMWyCb5VqKT6KArlY9gNqJSILSkkWhK7SBpDgUPQ16gjsRJt6XqMxKZ0EcPA/rUm+eWo+QoB9InmlXz4GgjF0ppQ05fOlPtHWdLK+h86HFlCfOgedw5FxccaUwuwBNeWVaCFfOkHEwZKf3yoHSkiSONDpC25yiUm5TyE6p/KljEG0JpwY4SSRfhQONupWBlPG9riOBHCnM8SeutALIMEEBfMfUcRXA8IhwWmyh7p468PA0BC8SBlHnFDNqKjkTIObuz+E/QXPhXcRkFg0ehsflSsLiUNqzzcCwF9dZPCgkXFpaRc6ep/U8Kh0pW4ZgcrmEpH9WlHJfZWDnyKdnVaylKY4BMQfGmHEO62VwBTBEcSI0HCYoHUoQkAAhxV5sQgWAGWbqFjrQ2JxClEZjpw4DwEWpgqPEHz/AFrx9aBKlcjSPGukTavIbnSg8aUE1zLbTWlJ/fSgdFdCopMxr9K4VaUBTS7X08qdChcgx0/etB57AUtCr0Em1rBPr5/GvUKh6LAzXqC67C3SxmMUOzbLaLS44ClMH8IiV25W60jejcPG4TMS0X2v7xqSQOJUj3h5T5V9DkUkmg+R0vA31juq6j86YUpN0yDf0FfSe824WBxpzutlDp1caORZ/qiyvEiapvtM9nBcQl7BNCWkJT2aLFTYBBSBa4sQfGgx5lYE3ngOlOdongoga3vQxYCSUqlKhYpIIUD1BuKTk5CaAn+I4gifDTrTqQTYFNrmwoH+G5mP30p2QNAfXX0oCFL4nKbcKY/i4TASkTPXp4U2pfCf3ypsr/f60CFxz43At8qSFRSViuJRQSOwcWW8SytKkp76QpS0BaMijlXnQfeTBMj0g3re07pbKxiSWWmgo/fwxKFcIOUR04RXzy0i/wAQfC4qTG2npBUvMRoZUlSegUghXxoNg2n7KG1g9ji3AdAl5IWB4kQr41VdpeyjFtglKA8Jt2TgzEc8rsRqPvUHsvf/ABwSEKxawD+MNrUmOKVrQTfkqfGrFs7fzGJF3mXADMvtFtRHILw6g2OhKSb8aDP8fu2tlzIsraJMJ7dtTQJ5BZGVXHQ0M/sZ9KZyZ0d73LplOsqRawM6xWyNe1ZoICcRgsSmRcgJcbKeYJgrB55fGmdn4rd/HOZWf9mfKTBbz4VV7Ed0hCleINBhsT++VdDJki9he2grddseyhL3faxCFngXGkzA4dph8snqQTVM2p7MMc1OVlS0zYsrCyRrJC8pHqaDPkgD92rihf6VK4jZa215VKKVmRldSpskcICwJjpQL2FWgSpJHXhz4WoGm4mTS4ItM0lBGov+70uBpQLQYj98K9XEa616g+wVU2o04qmnDQImvZq5SaCG3h3VweNEYlhCzFljuuJ/pWm/lesw3j9kuIbBVgnQ+nXs3AEugcgr3V/CtlXTZVQfJu0mXWl9m82ttwcFgg/ER6UIXK+sNrbJYxSOzxLKHU/zC48DqDWM+0z2Zs4Jo4nDvLyE/wC6WM0X4LkGPEE9aDNkucqX1ptFKFBKbG2UjFBQbdS2+NGnDCVj+RXPoetR+Kwq215HEFKgdD854jrTTrWihY/rUm3tFbmRt89qDoVe8nwUKARhqa6URrMVMDBhA1mZ8bfOhsQ0J86AVKdLacSaO2U0pbqUBxLUkArVJSkHiRyrisL3Znpp+tTm6WJLJdOVDiZQSlSb2nQzI1oJnHbNeSwP4nEsdi3ZCsq+18W8lyLXFQDmx0rKlIhxMoSkqbUAtS5OWFwqRHvRW2bI2bh8Qyh0shM8JkCb8qidvvhhf2LaB2SkE5hmCgvMIi0QYNqDMNnYnFYU9pgsaEGe83mJTyul2Rarzs72pYttP+24DOBMuYZQ4aDs1E+oV5VkuOBC1BRk5iowIEqJOhJtemmcYtE5VFMDgaDemPaJs/EJjENrbQoC77aVIIImCpBUAP6opKtw9l4xHbYFQakz2mGXKLWI7My3z4A1ki3krSVZcpVrlMAz0io9gLaUVMOuMmQe4sgEzYwIB85oNC217IcRJUy6y+I91aSy56plB8YFUnau5uKw5+1YeQOeXtE+Sm5t1IFSOC9ou1GSf9q7UT/xUJUbdREVefZ77VnMc+MM7hkJUqe+hZAgR9wg/Ogx1ODWbp7w/lIN+o4V6vpzae7GDxF3sM2o/iygK8im9eoP/9k="/>
          <p:cNvSpPr>
            <a:spLocks noChangeAspect="1" noChangeArrowheads="1"/>
          </p:cNvSpPr>
          <p:nvPr/>
        </p:nvSpPr>
        <p:spPr bwMode="auto">
          <a:xfrm>
            <a:off x="2289175" y="4046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6" descr="data:image/jpeg;base64,/9j/4AAQSkZJRgABAQAAAQABAAD/2wCEAAkGBxMTEhUTEhMWFRUXGBsaGBgYGBodGRoYGBkYFxgaGx4YHSggHRolHxgXIjEhJSkrLi4uGB8zODMtNygtLisBCgoKBQUFDgUFDisZExkrKysrKysrKysrKysrKysrKysrKysrKysrKysrKysrKysrKysrKysrKysrKysrKysrK//AABEIAP0AxwMBIgACEQEDEQH/xAAcAAABBQEBAQAAAAAAAAAAAAAEAgMFBgcBAAj/xABFEAABAwIDBQUFBgMFCAMBAAABAgMRACEEEjEFBkFRYRMicYGRBzKhscEjQlLR4fAUYnIVU4KS8SQzQ2RzorLCFzSTJf/EABQBAQAAAAAAAAAAAAAAAAAAAAD/xAAUEQEAAAAAAAAAAAAAAAAAAAAA/9oADAMBAAIRAxEAPwCmIwaevrUlh92lYgNDDCFFsqcK1QJkRFAlwA6+lXfcV1JUxGvZuhUi0hQIjnagqzm7D7CkqdKIzAd0ybmrG+MrL44ZVa89KlN+3T2QhOWFJJPO81XcQ/LWIJM9wxewk0AW6qoxDUawr/xqy7kKjarXVDg84qtbsT/FM3/EPHu1P7ru/wD9Zkf9Qf8AaaB72qnLtTBK/wCn8HBWpvYqDcgeNUP2kbBD+IwzpfSz2YtIkkhQV9KksRjEPAdrimxzIgT8aCfVjxP+9SBReDxyD99J86pzjeEj/wC22FeIqGe3gVhAVJDGITzS4AqfDjQaTi30JupwDzoE7UbMjtFEDpas2R7QyoycOhPn+lRGP9or8yyhCYtKgT6CaDVHNqYYe9mganKYofaW0WA2pwFQCRmMpIAFYntPePFPj7V1SgBZIhKY1uExJ01qNXtF5wdmt1ZQRdJWYI6j6UF43k3sw7rZDZVmTCkKII7yTYXuNKsG7PtSQQEYhOSABmkngJPhJmse0UZMiabQ5CiOB/f5UH1TsrazbyApCwqZEg6wYMdJii14oCa+fd1NpBh0ErTkiVCSmBokTqJMm1uNarg95sO6y46lAWtKVKDZcAUoIGYxmi0caBW8e9qW0hmQXnDlCUmwmxM+FN7PagAZh68aqR9quAIBOAWVf4TE8jN6a/8AlHDz3MAs+YoF76b+pwjoaZQ264LLDgsmdI6172Vbw4nEYvsFBAZCVPqhMe9ZIHSZoZftAzTl2QFE8VJBJ8yKvXs3xq8S04+vCJwsL7NAAuUpAJOgtJjyoLbj2gppaSopBSZULECNRVY3SU1hsIw02VO5klWcaqkyVHrUpvZjg1h1C/e7pjUJJhRHlTmy20dmjs0jswkZDGoj4UENt/Ah0gKVCxp4cjXq9jWDnUB3lk36CuUGHrgKEDj8Kuu5Dt8OABZTwmb3giRyqk4pABSeoqzbmrAfb/6ih6poLPv3nOHObSUk24CqWt4di6BcZTqIkAirxvRiELQlKlGCsAx0I0qhY9qHMQkG3f1PAZaBzdh6MUx/UoeoqZ3fXG2GJ/vFj/tNV7YRKcQ0oaBY9IqVwLmXa2HVzxHzkUGib7bqtY5xlTrjiQ2Fd1BjNmPGotr2cbOTEocX1U4at+0DcX50wmggE7i7OGuGHmo0+N0tmoQpa2G0IAuomI6yal1G1Zl7YduqCW8EgmFDtHoIhSZ+zSRrqCZoKlvTjsMXlJwGfsRqtX3j0H4PnUOh7rMHjTPaACBN/lFewWHcdWENJK1GwCRztQLLpIjWumTIMenqK07YHsyKhDxgiJ+oBGhq47O9neCbEFvPcGV3Vbry586DAHGFAZlJUAeMGKFWkiK+lMVuYytHZ2LfEEX1OhPAAwBWSb9biOYVctJzNKUYiTHw90DjQUZD5AjgYnW8GnWXyO8DfSf5TYjoKHxCSmxBSbWIjhMjpSFpPDQfOg1X2c7zYdZGGxbLWcn7J4pEqN+6q0TpB41o5wqEkw2hPOEjX0r5oQ+QIuRwOhB8a3XcPa/8Tg21KJK0yhRJucuh9KCwPOgaAfL6VP4N1LTKM3ETAuSTeq6pEqSOZHxq3oQBFtLCgo238BjcUqUhDaDpm1jw51L7HZdwTAaVL2X3VyB7x93narA62CQTqNKbIB1oI4tpylUELm816iMenu8+ldoPmnGLMiZ1FWPdNz7VPLth8RVVxyqmdgPgOC+jqD8hQWbedcRHB3X1qsYh5X2pJuc82qzbyJ7qzyeB+FVLEOg9oRec1/Sg9s1whxrX30z6VLOry7Sw5/5hv4mKg8IsBaP60/KpnbBIxuHVp9q0f+8UGzbTVp4mm0q0pW0+Z5mss2pvBkxS0JeUIMZVg68YoNUUetY77Y2YxjLkglbEeGRZH/tU5gdsqWQAQsnkqCfWo3flnOwrO1lU2QoOKIlIJAUkcTNrUFCUyMgMEkk6RYxAEa3mtY9ne7wYShah9qQFKPEGdByGlZzsZoO4hlIVmCFFwW1yxI8CYrasA5IkeJj1oLAw91/KjmtKh8GZE6xyFqkWldKB9a6ExT/D/SnS5QONUIvGtBS9991GcSiycrgFljWB9NLVizKFoWps6zlIEXvBgm1fQ+Oc+X7isQ3wYh5xTcZVkECwiZmPNPDnQQ+0mkpUQnUaidDrEixPUVfPZrvE21mZWqCo90wSJIE3Gmh1rOUTokTP01q/+zndtSvtHEIKFAKGaZIF0lPmNaDYdkpzPJm8Cfyq0VXt2W5LiiNCEjyufnVgCqAXaeLLYEAEk2E1Ho2m4TkLeUkiDNvCq37QseM1lHuQlQH3Se8FfD40nct1xzE5lrKsrAKjwzk2+E+tBeCOd69XSqvUHy9jkgjQ0ds33yeGZB8gQaH2gvkOf70pLSzc/wAoPjBFBpu3cClTajEzCvMCszPuK5Ga0XbmLUG0gIUQUgzbiI+lURpi5CgSOQiSTpQDIsoaapqc3kUA80rkpv8A801CskJeKVo4ERyI0PlUvvGk5GlgTASTbkQQfhQbDvC8lDeZSgkSASesCqVtbG4dQSoozKSoQoIkx6XFWbfjZS8Vs9xtvvLUEFI6iDWdbO3U2uyRkaPmtMfGgmXGdnP6qQlXOcip/Oi3N2O3wz7TTqn3CnMjMvNCkHMkeennSU7ZcwrMYvZa3n5IlKEdmRwvfztVd2rvDtZ3/cYFOERw7NsFfmpX5UAu6uEACzmSFKQoEKsoKChmAAv3SLirkztbsW2kWK3RlQYkSE5iY4i1VXYGx3shfxGIcQ6srdLakQlQQrs1rCwY7VIhWWLjneLg2wlPZu3+xRlSPE9+34jEUEs3i8YhOYMl3iQMg9BrUpg9spcspJQrilXzFUxnauMU4yEMNJacV9o64tRcaSFX7qVJCVROVN+tT2Yns1ruQspzfiTMA/60EtjNpBtOY97oNePKoA7VxjsqTh1JRaCY+KTebUdtFCg4ezTmUBmAMCdSBe1QTm0cd2zoUhlxgAqQ4FrQ4rQZRKinNJIgpAtQc/tMuOdkuO0ylQiQDlubK0UKzvbGzXFZENILrinXEhKRKlGc0ADhCSo8gOFaIhKXXG34UlxtJSM0g5VXUDw4D6VzdIJbeQvIVntVhB0ydoCHHJ4gaf4qDOthbtwsqUpIKFEFJiSZiDyir23tF1AACkQNIEWGgtUqxujhUlR7UypalquPeUSox0mi293sLN3fiKCybpBRwjSlxmWCsxp3ibekVLKtc1XdnNNtJCEunKNBmNvSn3loUCFPKgiCATpQQ+OZzqzpSkkkyVcRwqZ2BhEtpORIEkT5VEnZWDTbtF/51UZgQw1PZuKE8yT86CdUm9eqJG0Ef3q/35V6gpT3svQT9pisvMJSPqahdobioYJ7PFJWCCmFiCJ4gjWrhiNlqJOd0+Z/Kh17LYmSQo9ZNBWMaXilKO1YUEpCZCVSYtJqIe2QsCEKCiFpIlJvFzWiIaZSLD0T+dI/iWx90T4/lQUjB7uK7RTsrzqzT3bQqxiakmdj4kgJLndECClOnI+lWYYknRBPglVOpW7FkesD50BqNrPBIiJAj3bUXhMa+vlbpUSGVn3lAec/Kjm8LlQTmVJoGdtbVxCEkBQHiE/WqXj8fiXPefjzA+VRG9bK1PEdqYieJ5WqvO7NJ++vX8JoNG2c0H8CplffW0h8EgyTKFONK1sZBv0IqS2E6HG0yNQD1nKDI86zXdx5zBv9qjOoFCkOJKbKSoHXqDceY41fd2XRkSJ0CZ/yj8qC2tYdMyQkn8UX/KetA4lyXUJuBqPAcaOw6rC/Cq/vHtRbD3aBtK0CJAVCogghJPdBBvCym3GgmH3MuJ55k/K5+tHvtJNsqfGJ/epqnL3iU7im09n2IABGdaMxnWA2VJHUFUmbCKt/8RAH7tQQe109mDlM9fC3prUdsMpSyDMZlKvMxCjaORvRe33oStU6JMfOhG0pQW2hByNJmeKliSaAtKGous/D60802yOKvhSsO2k8EjibTRSWk/y/5aBKS0OKvhTjbrX8x8xRLbYjUf5RTjbd4n4Cgj3HGhwPrSQ83wSfU/lUspkHRXypsM9TQRyFIP8Awz6n8q7UmWr6mvUEe7gBeVEzyFMDApi4J8T+VSTy7mmFpFAyzs9H4E/OnS0kch4JqA30xeJaYCsKlRUVgKKE5lBPMDjR27OKfdw6VYpOR0zI0JEwkkcCbUEgvTU0lIE06G5MAEnkASfQVx9sNjM6pLY5uKSj/wAjQKtnosCUetVDau/mBZX3FqxChqGRIn+tUCov/wCXcPkPZ4R8qAOXMpARPDMQZA8KAfevBFD4P4gofKozEupbSC4oNj+cgeQ4moTbe9GLxRHaOJRYnKygJAB1zEyTUE7hwSVC5/ETJJ5yb0Fhxm3kAfY/aKOijOQdb3UanNyNplSG1KJzEZVdVBRE+dUNtszaK0LFbJ7DCYN8XQWpWeSVKkqt+BUH+knlQXLE4x0IJagmLTp1FQWJxSHc3asvuBVikNqgXuAUzNEbIfKkkG8Wnx68qNwmyFLhecoSq6Sn3iOc0EbjcO0R2hw7rV7uEpbJIsPfIuBajtj41QFySgmxUpJgR/L5etSKtn4RnvvBKlf3j6sx8s1h4AUy2hlwAZUFJJy90RY8KCL29ic2VsXK1JQBH4lAfKaA28+tvaLqdUFDeXnpFundqwubAYQ4l5ttKHEGQRbUaxpNR20sL2rqXJkxkVAjS6QY86A7ZLpKR4VMJ8aiMGjKBr6VINuigkWiNa5i0do2tAUUlSSAocJGtModEca9/EjmfhQRG427zmDS6l13tC4qQBOUQIm5NzqetWWaBGLTxI9a6MannbxoDSetdoT+IT09a9QdetQ5NJexYmL+QptLpPupP+I0D6SDVd343vTggGmUpcxKhMKuhpBFlLHFROiOkmpzGrebaddbAK221LSmJlSUkgVgSH1uFbjiipalStR1JUAfU/Kgn9pb1Y99IDmKWEEGUtBLKT49kAVDoTUE4gGCRJ4T3j4968+dOPiEpkScyZ6JJHxpSozE3gGKBPZiwT5niPyrrbKZlUxPPXxnhTgSQL6nWOH7FeQJ8NTwjp++dAy4bdT3j4aDwpDmgJHxtHCnQCSYjmQRw4Cm3R/L6HT4UDBTH3RrOs1uG4mIaxmzUYcylbIyn8STfKscwRY1ieYTYqHQ9L1YN1dtu4dSHm8xIWpPDK5YEsmbSRBHHjQWjaeznNnOKWkw0BmUgmUBM3U305oOnCpbYeLQWkpGKdDIEJQOzEI1CO1CO0KRoLzVhwGOwm1MPJTmSQQtsmHG1RCgZuCLwdDWU7a3Lew7hbYeByWnvJJH3VGLXEedBoj6sKlIytoKjoMuZRnquSfGjtibLS1mcKEJWsyYEBIAhKRHHiY1Jql+zdl9jtU4lgkqUns3FKHaQBljKb9kdZkeBq/tIV7zipIsNAB0SPqZNA5iGUlPAEaGPgelQzuHSeio16zInpU6yvMn3SLaE/T961Fui58OVAAMKJyqUufGx8Dxp5nAo45vMmiyxmSAdAbUO0tSYCgVcjx8D160BaMCjl8TTowjf4RXGniR7hpK3VW7tAQMOj8CfSlZRFgPQUMnEKP3fjSQ6vkKA9J6D0FeoIuKGpr1A4Wr/pT7OHJubAC50AHEnoOdRW928rOARK4W8RLbQNz/ADL/AAtjmddBNY7jdt4zELWX8S4ZmUJWUog3jIm2Xxmgnd4N+sTiFuNsLDWGzFKezHfWkSMyl6wq9haKqLCQFEaSlKk31gwT01FPNJgoi0oM24i587mm1juoXElJKco5Xt4kH1igTil/Z6XkZvHOkXp9SZVHLWmQBcm4Iif6SCPPT0p/NIMHvKOpGlAhbmqh5fSmMM5bLNyb9Z1+NPIHSI58+H50K+kjvp5/vwoHWXcw0BIsQNRfj+dIKb2JFJTC4CfeHEWI0tPjwNPF0hIJuo2J5TaQPKgYzaHXp051pXsiw7L2GxmGdQlxPaNrKVCwzpKZHEGUaisxiSoef5/Grp7H9oZdoLbmz2HWI/mahxPwCvWguzm7eJwHbP7NKXc6QFJdRnfQlEn7I5kpd8Fwbamox3ffO006jCtOOqAPaLzhMA6BPHjxEHnWlYZXeT4j51heI7rOIAJIZeeQ0mFEkdqoISnlB4W86CQ3r9oSnsK463hFtOdolpOJSsFEj7SACM2bKOoE60buX7SmXkK/tFxCH0k5FFshKm8oNigGHAQqbCcyY0qjb94gNljZ4MpwiQHiDIXinIViDI1CbNiRbIarDmCMnLBHy8aDaUe1rAre7Ls3UtEgdsrQGTJKEnNk0gzPMVeMCht0BaFBSSLEXBB0r5ZdYUnUefCjdkbfxWHth33GxPupUYnw0oPqtjCJGsnxoXH4C/dOoJH9QM/vwqC9m+8isWytD+UYhkgOBOhSod1QHDik9RVxIBEH/Q0FLwu9TYx39nvtLZeIBbWVJU06CJBSQARmvGtwQb1PPtEGqR7a8ahDLDIMPqXmBEZkoRfNOoGeI0uDU5uNvJ/aGGzrgYhk5H08zHdcA5LE+YPSglYNcUCeAp5Sb0lwUA74Npr1N4iZr1BiuLK1lS3FKWtd1KUZWonQnpyGgplkEo5QMquvM0c5ZUxJ5DQf6UFh+M6Ak0HHhYWufkKHwr0Z4Ewe6DyMH52olS/veQHHw86FeGVQXzBChy5kdBQdU4IEWjNI+NM7Pd+0XOgGnC9NdrEjWdT8Z+lEbO1JjjP0oHlggRxPh4n4UjNEngkaainFOggk9Y/WkLR3cvFX1/WgdSkIICRAOvU/n0phabKEeEceNEZszaVefgRZXxBpiO+DHCKBlWoPO3rUpuPiQ1tTBq/5hLf/AOwLf/vUW4Lae6Y6eNdGI7N5lwfccbUP8C0mg+htt7YThWS7ZSxZtE+85Ep/wgiSeQrLsMltkIWvN9jmxTg+6pSe8gXvJeKTHEJNWLfTHtqxRCpUhpWUAESbysjkTpPSsq27iS44TJygxEn8UieHLzk0EOtxTjxWsypSlLUdZUoyonzJoxWh9P350Jg/eUTwBjzo1xHDkL/vnQNqTIPIW8a9h2mkFDigYC06n+YTrwiaWkSLcT68qF2mO4Dwn6UGubjYVLK14vOCv+JDZhaYVhX8qM0TcJcKVTqAk1oW2N5cNhWi666g2JShCgpazwCQknXnpXy9s50wQJMcOnGpvAlJbsLiQRy5EfKge25tRzGPu4l2My/dSNEoTZLY/pHqb8aK3M2+rA4pD2qCMrqfxtHiOakkTHSo4uJkN5grMhLgUPuZkhWQ8iJvXigX4Qb80qjXwIoPo4lKgFoIUlSQpKhoUqEpPgaZcT0qg+yHeInNs906Arw5PAW7RodPvJ8VDhWhvUEZimya9S8SL1ygxlbkwRckT62oVKSO6DYXPiSa7hFnKU318wPKvH8I0GtAPm1UfIfWh3pJImFG88ABwM6CiFvJ4zawgTQmOxSY7kkq1lMSeV+FADiVkmLWGoMg/rRuz1Wy6Sfreo7J+/HlRbIiDyoJEt3gSAB8a4tdioxfSkNuHLl56+HGnFJCjY2oE4GQlxB+6cw6hYv8ZpM2BnTh4WNdYEKSr8UpPhMp+PzpQb94HXgPEH68OlAmJUeRE315fX4ULi2iUCNZj1tRKE+6ryPn08q5jLIWb2IPrQSisStTYIbhIAUV3JggCVHTUHqSdTVbdcJknXNNWDEY0/weHQPv+9BklLaiUg/hvz8qgMS2YP8AV9aDmzW5H7/fGinE9bn867gGoazW70xz/CPkaeSyMwHJM+fD8/OgZ7MX1Ai0cFSIP6U1iWiuG7d4WOlxefA6edGlsepvHS9CYkStMXMmP8NvSTQQmHJQsTa8H5GpnDryrE89eYPTjwoXa+FNnOZhQHPyp1opUniLSD50BGKbyOCO4lV80kiNMhk+6BaAOI5USlBmxm1jwWngD1pogKSUrKzBHux3kpIgX08eB9KVs9eYFMQke4fC8TxI5xegfwOJWw4h9swttQUg8QQbpJ/Cbjzr6JwWLRiGWn0e46gLH+ITHlpXzwls8hPEcFDpyN6vHst3kUy6nAuqlh4nsSdW3TJyX+4vSOCo50GjYtoV6n8a3fjXqD59ZEKWOZ9KQV63gRc+NFPpglWhOk1GuPBIk35D60DeJxkSSI4eA5+dRa3ipWYiOQ5D86JJB4mVIuI4k3AJ4RxFDrRQcQq9GupIHS1qB7Mg5uA16VLhubnoJoAlKIPgKdTiSBbjb86Wto8tZP5U0tuDflegMWeMe6LeOoNEFy4INlCSflUalagIAn9aIw10H+QgHoNR8/hQLRPeToZnz1FJ2gJaVeMw+RBp0kBYNr/SYPoTSccfsV3EpI+CrfOgEQrLkHKfIeFNPOyBrqT9abUlX35Cj6RxvSMpUpI6pT6xPwoJttMJQmLJSDfmRPzNJbJjqr68vIU88nXgSefDQfKmXjeYPdsP6rfpQLfSpIKoFoSLWzGogLAWL6deJOp6a0djnrBE+4JkcVn8qiMigSoQRYxEnlFBKlkrSUkHv+EdDfyqKwJIVkUNDEdeNTLCVJR9pIH4dRPjQGMZBd4AKFlcMwH7HlQPoGWCFReYPIHhR6fGUnjyofCNZ0KCu6tIhSfkfDSiW2imyhagcAJsTfgaS2TmTlMLScw/qSQR8YpbeoHofl+VOESq45g9OII6UG3bL223i0JUggLIBWg6gwJtxE8a9WJM7VfU6ljDIlwSEkGCQElRvppNeoAcS8Rm7WQRYz9OYoFjFAnMFFJkxAkwQb+J08KRtNSlK75J5Tp8qP3ewBVClKcSgKSTlEkpJy5gPUeVBGOLnJ3ie5Fx7tyYH8vI+NIS5frFqJ2koKcJSSpIJSgmxyAkJtwtTDjYOtA8llRSCm/MeF6d7ZaU3TY2mmsIuCEq0VorgRy8aMxGZHUCg8jEhUzbhXFNSNI4+XKhAqeh/OnQ4edB0pE24D40nBWWRFliL/iFx9a8u+puaaWg6g3TceIM/vxoJACwMREfkfn8KRi3ihCiNSn9KIBzDMPdUAoedM4hvNlTbWgjRiZyhQ0BJ86J2U1nWDyKj6005gEgSJF4ty+tG7EaKEOGeQHgKAwi5PKw8abdUEieI06qvA+ZpwDnokGfH9KAfWFZTwOg4ePifoKAPGHKOc8epufnXsLiATaQefGu41RJmLJ16fu1DN6ynUUE3iiVQEkHKRA5q4emtIxWC90Ej8II4KNwr/MPjQre0VA3gSSZjidakW0pcSpIuSPenQ8D4iKAYNOkAhIzoJSQDC0niCOKTqDTzWOBypUnKRYg211HhXWlk95YUhxKsqlpvlI4KHFB1jrajEPNupUlzITNjwNvunVI6UHkgaC41B8PrS89wfX9+tJ/s4oPcXKSJhXymlsN5jYSbyOEaaUFu3G9mRxC/wCLxZysqBLbaT31giApRHup4ga6eFerWt3sMWsMy2bFLSBp/KJFdoPnB/AIU8gqHdkZxMEibnoSKcxmIWjBZc0QtTYFsycq1QM4gnu6zrY07j83DUixqM2njStHZlKQku9rOq5KMsFXFMyY50EVktXm7mKdVSVN8fAUDhbBSUkSCR8+HKKJZxBH2azrZKzoRyVyNMMrGhtPHxsKdc0KVCQbDlQdxGFBJi0CSedCOII1p/8AiC3KTKkfiOqRwB5jrRiVJJEXET9JoI5pWnEDiKSDbTU0aEIgkCL29Y0pfYg20gTQC4JcEtmbXT4E3+PzpbzpF9IM+nA86TiWzAWPeSZHVIsofWuYhWYWFladf2KBl3ESFBI1NqlsOrInlAtxk8KjcKxBJA4a/OiMXicoBHggdeZHIUHsW99zzV1UdAfOZ8qEUszAE8BEyeAgc64DfjeZJuT1PxNKwrTq3Apk5S338xUEx4E2JoEbP2Y8pH8QkwjtA0vioLUCq6NckDXwFFbb2QEELanKAO24pbWVFsxxyKItOldfxoQ44ppSz2kFZKoEgGYKdRPrUbiMUpViTHGNDcG973veaBa0pBIUTIt3YM9STwp9nFNoAytqSoA94OKlRmZIIKdOQFAT50oqoJVjawzJVkKToqDIUOHmOHjRn8SyudASZumKgAKIbI40E0FtpFnB5TUju3tLCB9BxLpQ0kpUqELVnymQgZBIkgSTaJ51XWSOsCnGzpISfEW8+lB9F4fffALiMWyCb5VqKT6KArlY9gNqJSILSkkWhK7SBpDgUPQ16gjsRJt6XqMxKZ0EcPA/rUm+eWo+QoB9InmlXz4GgjF0ppQ05fOlPtHWdLK+h86HFlCfOgedw5FxccaUwuwBNeWVaCFfOkHEwZKf3yoHSkiSONDpC25yiUm5TyE6p/KljEG0JpwY4SSRfhQONupWBlPG9riOBHCnM8SeutALIMEEBfMfUcRXA8IhwWmyh7p468PA0BC8SBlHnFDNqKjkTIObuz+E/QXPhXcRkFg0ehsflSsLiUNqzzcCwF9dZPCgkXFpaRc6ep/U8Kh0pW4ZgcrmEpH9WlHJfZWDnyKdnVaylKY4BMQfGmHEO62VwBTBEcSI0HCYoHUoQkAAhxV5sQgWAGWbqFjrQ2JxClEZjpw4DwEWpgqPEHz/AFrx9aBKlcjSPGukTavIbnSg8aUE1zLbTWlJ/fSgdFdCopMxr9K4VaUBTS7X08qdChcgx0/etB57AUtCr0Em1rBPr5/GvUKh6LAzXqC67C3SxmMUOzbLaLS44ClMH8IiV25W60jejcPG4TMS0X2v7xqSQOJUj3h5T5V9DkUkmg+R0vA31juq6j86YUpN0yDf0FfSe824WBxpzutlDp1caORZ/qiyvEiapvtM9nBcQl7BNCWkJT2aLFTYBBSBa4sQfGgx5lYE3ngOlOdongoga3vQxYCSUqlKhYpIIUD1BuKTk5CaAn+I4gifDTrTqQTYFNrmwoH+G5mP30p2QNAfXX0oCFL4nKbcKY/i4TASkTPXp4U2pfCf3ypsr/f60CFxz43At8qSFRSViuJRQSOwcWW8SytKkp76QpS0BaMijlXnQfeTBMj0g3re07pbKxiSWWmgo/fwxKFcIOUR04RXzy0i/wAQfC4qTG2npBUvMRoZUlSegUghXxoNg2n7KG1g9ji3AdAl5IWB4kQr41VdpeyjFtglKA8Jt2TgzEc8rsRqPvUHsvf/ABwSEKxawD+MNrUmOKVrQTfkqfGrFs7fzGJF3mXADMvtFtRHILw6g2OhKSb8aDP8fu2tlzIsraJMJ7dtTQJ5BZGVXHQ0M/sZ9KZyZ0d73LplOsqRawM6xWyNe1ZoICcRgsSmRcgJcbKeYJgrB55fGmdn4rd/HOZWf9mfKTBbz4VV7Ed0hCleINBhsT++VdDJki9he2grddseyhL3faxCFngXGkzA4dph8snqQTVM2p7MMc1OVlS0zYsrCyRrJC8pHqaDPkgD92rihf6VK4jZa215VKKVmRldSpskcICwJjpQL2FWgSpJHXhz4WoGm4mTS4ItM0lBGov+70uBpQLQYj98K9XEa616g+wVU2o04qmnDQImvZq5SaCG3h3VweNEYlhCzFljuuJ/pWm/lesw3j9kuIbBVgnQ+nXs3AEugcgr3V/CtlXTZVQfJu0mXWl9m82ttwcFgg/ER6UIXK+sNrbJYxSOzxLKHU/zC48DqDWM+0z2Zs4Jo4nDvLyE/wC6WM0X4LkGPEE9aDNkucqX1ptFKFBKbG2UjFBQbdS2+NGnDCVj+RXPoetR+Kwq215HEFKgdD854jrTTrWihY/rUm3tFbmRt89qDoVe8nwUKARhqa6URrMVMDBhA1mZ8bfOhsQ0J86AVKdLacSaO2U0pbqUBxLUkArVJSkHiRyrisL3Znpp+tTm6WJLJdOVDiZQSlSb2nQzI1oJnHbNeSwP4nEsdi3ZCsq+18W8lyLXFQDmx0rKlIhxMoSkqbUAtS5OWFwqRHvRW2bI2bh8Qyh0shM8JkCb8qidvvhhf2LaB2SkE5hmCgvMIi0QYNqDMNnYnFYU9pgsaEGe83mJTyul2Rarzs72pYttP+24DOBMuYZQ4aDs1E+oV5VkuOBC1BRk5iowIEqJOhJtemmcYtE5VFMDgaDemPaJs/EJjENrbQoC77aVIIImCpBUAP6opKtw9l4xHbYFQakz2mGXKLWI7My3z4A1ki3krSVZcpVrlMAz0io9gLaUVMOuMmQe4sgEzYwIB85oNC217IcRJUy6y+I91aSy56plB8YFUnau5uKw5+1YeQOeXtE+Sm5t1IFSOC9ou1GSf9q7UT/xUJUbdREVefZ77VnMc+MM7hkJUqe+hZAgR9wg/Ogx1ODWbp7w/lIN+o4V6vpzae7GDxF3sM2o/iygK8im9eoP/9k="/>
          <p:cNvSpPr>
            <a:spLocks noChangeAspect="1" noChangeArrowheads="1"/>
          </p:cNvSpPr>
          <p:nvPr/>
        </p:nvSpPr>
        <p:spPr bwMode="auto">
          <a:xfrm>
            <a:off x="2441575" y="5570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28" descr="Résultat de recherche d'images pour &quot;de broglie pictures&quot;"/>
          <p:cNvSpPr>
            <a:spLocks noChangeAspect="1" noChangeArrowheads="1"/>
          </p:cNvSpPr>
          <p:nvPr/>
        </p:nvSpPr>
        <p:spPr bwMode="auto">
          <a:xfrm>
            <a:off x="2593975" y="7094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1785930" y="956411"/>
            <a:ext cx="2387475" cy="2052076"/>
            <a:chOff x="373324" y="980728"/>
            <a:chExt cx="2891500" cy="2404224"/>
          </a:xfrm>
        </p:grpSpPr>
        <p:pic>
          <p:nvPicPr>
            <p:cNvPr id="52226" name="Picture 2" descr="Résultat de recherche d'images pour &quot;max planck pictures&quot;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24" y="980728"/>
              <a:ext cx="801715" cy="113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28" name="Picture 4" descr="Résultat de recherche d'images pour &quot;young einstein pictures&quot;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84" y="980728"/>
              <a:ext cx="853920" cy="113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30" name="Picture 6" descr="Résultat de recherche d'images pour &quot;bohr pictures&quot;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083" y="980728"/>
              <a:ext cx="791343" cy="113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32" name="Picture 8" descr="Résultat de recherche d'images pour &quot;schrodinger picture&quot;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083" y="2266801"/>
              <a:ext cx="790129" cy="1116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36" name="Picture 12" descr="Résultat de recherche d'images pour &quot;heisenberg pictures&quot;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" t="6853" r="21761" b="31711"/>
            <a:stretch/>
          </p:blipFill>
          <p:spPr bwMode="auto">
            <a:xfrm>
              <a:off x="373324" y="2293098"/>
              <a:ext cx="865215" cy="1091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Broglie Big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7" t="-3919" r="11292" b="42518"/>
            <a:stretch/>
          </p:blipFill>
          <p:spPr bwMode="auto">
            <a:xfrm>
              <a:off x="2247484" y="2193549"/>
              <a:ext cx="1017340" cy="119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ZoneTexte 18"/>
          <p:cNvSpPr txBox="1"/>
          <p:nvPr/>
        </p:nvSpPr>
        <p:spPr>
          <a:xfrm>
            <a:off x="1799583" y="3429000"/>
            <a:ext cx="8723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Particles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nuclei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atoms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           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molecules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          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condensed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matter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                         neutron stars …</a:t>
            </a:r>
          </a:p>
        </p:txBody>
      </p:sp>
      <p:sp>
        <p:nvSpPr>
          <p:cNvPr id="20" name="AutoShape 38" descr="Résultat de recherche d'images pour &quot;quantum hall effect picture&quot;"/>
          <p:cNvSpPr>
            <a:spLocks noChangeAspect="1" noChangeArrowheads="1"/>
          </p:cNvSpPr>
          <p:nvPr/>
        </p:nvSpPr>
        <p:spPr bwMode="auto">
          <a:xfrm>
            <a:off x="2746375" y="8618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40" descr="Résultat de recherche d'images pour &quot;quantum hall effect picture&quot;"/>
          <p:cNvSpPr>
            <a:spLocks noChangeAspect="1" noChangeArrowheads="1"/>
          </p:cNvSpPr>
          <p:nvPr/>
        </p:nvSpPr>
        <p:spPr bwMode="auto">
          <a:xfrm>
            <a:off x="2898775" y="10142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2256" name="Picture 32" descr="Résultat de recherche d'images pour &quot;particle pictures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58" y="3800820"/>
            <a:ext cx="936243" cy="79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8" name="Picture 34" descr="https://3c1703fe8d.site.internapcdn.net/newman/gfx/news/hires/2013/2-firsteverhig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0" t="47341" r="789" b="13095"/>
          <a:stretch/>
        </p:blipFill>
        <p:spPr bwMode="auto">
          <a:xfrm>
            <a:off x="3722622" y="3909292"/>
            <a:ext cx="1610758" cy="73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68" name="Picture 44" descr="Neutron Star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9" t="24115" r="32472" b="26748"/>
          <a:stretch/>
        </p:blipFill>
        <p:spPr bwMode="auto">
          <a:xfrm>
            <a:off x="8404351" y="3800819"/>
            <a:ext cx="1178217" cy="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1831976" y="4735545"/>
            <a:ext cx="8499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The basis of  </a:t>
            </a:r>
            <a:r>
              <a:rPr lang="fr-FR" sz="1600" dirty="0" err="1"/>
              <a:t>many</a:t>
            </a:r>
            <a:r>
              <a:rPr lang="fr-FR" sz="1600" dirty="0"/>
              <a:t> technologies </a:t>
            </a:r>
            <a:r>
              <a:rPr lang="fr-FR" sz="1600" dirty="0" err="1"/>
              <a:t>based</a:t>
            </a:r>
            <a:r>
              <a:rPr lang="fr-FR" sz="1600" dirty="0"/>
              <a:t> on  </a:t>
            </a:r>
            <a:r>
              <a:rPr lang="fr-FR" sz="1600" dirty="0" err="1"/>
              <a:t>advanced</a:t>
            </a:r>
            <a:r>
              <a:rPr lang="fr-FR" sz="1600" dirty="0"/>
              <a:t>  </a:t>
            </a:r>
            <a:r>
              <a:rPr lang="fr-FR" sz="1600" dirty="0" err="1"/>
              <a:t>materials</a:t>
            </a:r>
            <a:r>
              <a:rPr lang="fr-FR" sz="1600" dirty="0"/>
              <a:t> (lasers, </a:t>
            </a:r>
            <a:r>
              <a:rPr lang="fr-FR" sz="1600" dirty="0" err="1"/>
              <a:t>semiconductor</a:t>
            </a:r>
            <a:r>
              <a:rPr lang="fr-FR" sz="1600" dirty="0"/>
              <a:t> </a:t>
            </a:r>
            <a:r>
              <a:rPr lang="fr-FR" sz="1600" dirty="0" err="1"/>
              <a:t>electronics</a:t>
            </a:r>
            <a:r>
              <a:rPr lang="fr-FR" sz="1600" dirty="0"/>
              <a:t>,...) </a:t>
            </a:r>
          </a:p>
        </p:txBody>
      </p:sp>
      <p:sp>
        <p:nvSpPr>
          <p:cNvPr id="24" name="AutoShape 48" descr="Résultat de recherche d'images pour &quot;microelectronics pictures&quot;"/>
          <p:cNvSpPr>
            <a:spLocks noChangeAspect="1" noChangeArrowheads="1"/>
          </p:cNvSpPr>
          <p:nvPr/>
        </p:nvSpPr>
        <p:spPr bwMode="auto">
          <a:xfrm>
            <a:off x="3051175" y="11666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5" name="AutoShape 50" descr="Résultat de recherche d'images pour &quot;microelectronics pictures&quot;"/>
          <p:cNvSpPr>
            <a:spLocks noChangeAspect="1" noChangeArrowheads="1"/>
          </p:cNvSpPr>
          <p:nvPr/>
        </p:nvSpPr>
        <p:spPr bwMode="auto">
          <a:xfrm>
            <a:off x="3203575" y="13190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" name="AutoShape 52" descr="data:image/jpeg;base64,/9j/4AAQSkZJRgABAQAAAQABAAD/2wCEAAkGBxMTEhUTExMWFRUWGB0ZGBgYGCAfGhoXHRcXGh0gHxgYHSggHRslIBgYITEhJSkrLi4uFx8zODMtNygtLisBCgoKDg0OGxAQGy0lHyUtLS0tLS0tLS0tLS0tLS0tLS0tLS0tLS0tLS0tLS0tLS0tLS0tLS0tLS0tLS0tLS0tLf/AABEIAMIBAwMBIgACEQEDEQH/xAAcAAACAgMBAQAAAAAAAAAAAAAFBgAEAQMHAgj/xABFEAACAQMCAwYDBAgEBAUFAAABAgMABBESIQUGMRMiQVFhcRQygQdCkaEjUmJyorHB0YKS4fAVJDPxQ4OjwtIWNHOTw//EABkBAAMBAQEAAAAAAAAAAAAAAAABAgMEBf/EACQRAAICAgMAAgMBAQEAAAAAAAABAhESIQMxQVFhBBMiMnFC/9oADAMBAAIRAxEAPwDRw6W27MSXUzZP3R/pRWHi1quOxt9WfvNSjwspcQtbnaRd0PnWOW7so5hckN0HofrWlbOeEVGOghzFxVpJQJFCR+BUUHu+IQ4MSk97ofWj3EbRZUKse8OhO+PwpM4jwyQLlkZcdCQQDScdl/Ye5fvyf0LncdDV7jVp2kYGQW8POlrl2IXDqrSCIr1Y+VdBC8MV1jaczynACqep+lO0tAk2c1ktywKk4YV74QrySKif9QHHXrXZONcFKWrNHaRKuncsdwPp/euM3fDpI27VG0nzBqMkU9HUYeW5Bgz3McefAYz+dWZeS7VY2kCyyHGdQpJ4Dynd8SjSdbhGZGwVJOQAevj+FdrtJDDb6J3RcLgsTgdMUWwVUca5enjhu1MiEpncHr6UQ+1K7W5mRkwI40wMDxNLvEO7M+iTWA5w/mM0bPEo5ECGMHI7zHrn0pSy8MoSW0c9i4RJKScgDzNFLXhbQ4BO/XIovHEEJwcLnof7VcteGz3LjTGxztnGAB71S7JlJuJV4b24IeN2B8ya23fF5u+j4yfmPjRPidwbYC2VV1j5id8e1DJ+FSbsx3xk04tPwJWtXYNAqGsGiPCpUBIbbON8Z/KrbpGKds0282f3h+YrzMmCGX6UZ5isVVo2iPUeWCTjyoaSNenbBG/vWSe/o6ZJ1T7QV4fcrcR6G+YUMDS20hMbMjYxkeIqgLjQ+pTuDV7iPGlkUDR3vOkli68Yqc19hn7OuU/iJxcSEEKxJJ6lqL883dm02h8Ewn5gds+W1J3AuYJbUv2TYDjDAjI/70DvOFlnLau6xz+PWqq2UpOEdjSea7aEjsl7w6EdfxozYc1usMjNHqZzszHptSrwDlxM9o+4Xffxr3xO87RtKbKNtvGobblSBzeNs38LmlkmVTNo1H5j0Gae5OGxJGR2xlkxtsMZ/CueG1ZFLOB02ycY9aY+V+Z7URn4pjlcBdIzn8Ky527SgjX8ZLFymDrniWhiksIyPKj/AClAkja1hyvRgR/eqHNXHLOdFMEbK6sDqIxsPPzpx5I5hhlgeR9CmMYddh08QK1jGlZF/wBUAubeVwMXdsgym7x+BUdSPUUoXvHIyq9krHfvLp2rfcc5SvNKEZhbSOdKt4Z8/SrnG+Ey2sKzIqPGerL4Z8/T1rSLBpAwcaufuQYXwB8qlWbWOeRFcTRgMM48qxV2wpCnE7IyunzKc04cMlspGFzPqydiq/rD2oS0FunV9R9K0293GkqYhZ4tYLqPvCss76RKVLbHXgnN9vPcLb2lsASfnkwB+HUmrX2lWV1HEmuWMxOcEKuMH38qtcHteDW7dqoYSMc6dyVPXHpVi94pZ8UxbYYL1VicEkdRjzo2aao4xe2Ea94SdeuPzrpHJvJvDpCt2l2cLjYkLhh164NB+dOUfhpAYlJif5fHDeVLMtmYiUZSpHUH+eKcY6MHyOL6O4ca5lsjG1sLjtHcaAE33P7QGK53xTkN4VDSvqU9SKq8m8tS3MgZRhF3Le1C+cebbiQzQGYmJG0gDYd048KiaaVI145Zu5dDLyebSzlIMnZiTYtrwQfDpQbmWP8ATuBKZkB2cktsfU1zmS7ydyTXVeQ76OWzlVrZ5W6HGOmNtzS4rXZX5EYv/OgXwPhTXEoiQgMRnJNPEf2fYifM3fI2IGAD9a5xGZYpAyko6HI8x165ph+KurlQ0txLhm0hUB6+oWt5W0cnHSdegskQyDKlyjb56HHvXQU5/hEYKREHG4OwBpAv4Ht5TG7agAOvkf61V+JVSy51KfLwNRSo1jaeg/fK9zM1wqbtuADgbe/WqV7xm4fuyNt0wB5edarfmMooHZRsw2VmG4/DrQme4ZyWJ6nO2woQSg2tDHwqK3YAySxrj5g4PT0qhJeQxzMUUugPcoNmsUy48aSQSvOLPI5bYZ2A8hVDWfOvOalJKjQlSpUFAEzRvgMKzsI3kEekZGR82/TbxoJXqGUqwZTgg5BHUGgTV9jVzBK0aiJQVGPbagNvN2bBiMgHceldB5W4hBeJiZI2lXHaPM4ycnqoI6e1Vea+BRu5fVBbooIVVJLyY8Qqj6UopJUZTg27FLma37RO2U6lI+i0scs8Pa4nWDtFQMdmY90H1p/sOORQ2/ZQMVZm/SF4tWoeQ329qW+Y7PtpC1tEQCFzpXTqYdW0+FKKxWxt70dJuuVVj4Vom0JPGS3aD7xyce4I2rmaDK+p6im3kDgUoZmnJdQueyZ8sx8hqOBVjmbgsKwtN2L2zhgFjdw2vPkAdqcZE8nVgjlXlZrnvrIojDYKk97b08K6Q9ktnDonOq3YacncgnO2PKuVcv8AFns7hZUGpM99CdmH96Lcz8+zXEo0aoYNOAh0tliMajtTkq2Pj5YtC/xDg8olfsdotR0ZO+nwqVkrcncSnHoNunhUqczXE6DzNyTAbRjaxhZFGpMb58cfhXOLHiihV7QsCAVZQOvkfRgad7znowzTW0bKFQkBj8y+mDS/wvlH4wtKhDKWOXZ8Lq6nHn1p3QJAJ+PDvaVwzAZJOdx0bHnXi04zMrq8YIYNq2GBn/Wr3OHBmsApVY5FbYsnRW8jkeNKEnFJT4hfai7QPXZ1riXP/axxpLEi5ZdTZzp3GTivXPd9w6dUaO4UzLtlQcFfU4rkEUUjkEliKPdkOmKpRMeTkQw2PFbmzjdYXBjmH/fB8DS5wngfbO4bLkjIRSMk59aZeGXCCBYtMTZY6u0Ygr7Vq4nZWqyfobgNt1IIwfEBvH3pddit6x6AvGOSnhRXwE1dEZ11fkaI8u8QWCEwyqxBbV3HKn2JXqKp8VXs4y+pX8NjmqVvIGAIoLinLbGDjPMImAAiVAowpzvj1J60OteJyoSY3K/umqM0OTnr7+FSKLBz0oLxS2WJZGclmJYnqScn8681BUoKIalTFZoAlTFSpmgDArNYrOaAIaxmpUxQBKlSsigDfYXjxSLIhAZTkZGR9Qeorr3L3GBeQjS0gcAKXxGNLEZIGf54rjNXuEcSaCUSKqvj7rjKnbyyN/I0AOXGOErCDIsaQgE6nnmVnck9RGnn1qstr2tuZlnlcA6dFvGCw9xnIHrTVA0V7EXiKl8BS4tM4ULlgCx+aufXvBZoCXjEscHRZJB2RbbfYHOKnFSZDePhr4xw027IQ7EuusB8iRd8YYZ+tbOD8NlumxqwAupmYnCqPEnr+FVYYizZUSTv+yrHJ8MsasRcQvbRgxMkJI6FMKR5YIwfarT8Rzyhu2b7zgMfYyTQXCTrFgyaVZSoJxnvdaE2MkSTJ26l4s98A42O2dvLrR+K8vb4dlqyp7zDCooA8WIxge9UeK8tyJGZO0ilRThjDIH0knA1AbgZ2zTT8Zn7cFo6zwzl+AxIYkQxkZUg5GPDqalcdtYL5FCx/EBB0Chsdc7bVKWJ0fu+he5q/SzvMd3l7zEbbn0opyJxPspVgLDTJjGTsGPvVOC2Fw2hXHa47seGyQMknUAQPrS7eAqwYZ36+9ROGSo1g3GVne7+1s3jMdzcwlW2KhsnIO3Tp70qcPjtmnlCyIYFyBD2I6YwDqO5331UufZ/wc3VwkDsY9cbOjdAceXnvWniEclrcOrAh4mKsPMZ2I8wR0qIceKqJXJO3cjZdWnZtpPh/sVqFHZ1E8Ydd2xt6jy96FxQaWAkDBc7nHStoTTjs5JwaZs5flsgsnxsU0kn3AhIXHhjBGD71nl2wfJeQdzJKhtzjfG/jU4kIthFknx8vx86J8vcAvpgBGh0frOCqgeOD4/Sk9rQ99NG/i/AFuLZpGaKBAe67HALDG2AMnrjp+Nc8sZezYr1XOM4I8cZ3GcU+2l81tdExvHcqGWGKVkbsY52OXcK2MlFBzg/WvPOvCTcIbyE3Fwqg9pcymOKAqMjESEAsPI48ds1K0dEFSF4GsVQ4dc57pPtV6qKPVYqVKAJUrNYxQBM1KzisUAQVKhqUAZrFZrBNAEqCoKwKAM1KlSgAzy5xxrdxnU8finaMi6jtqOjyx5dK6DxCGCb9Kos5Jep1vLIiIFHeCjbO3iBXJaaOUeZXhIheSUQnICxlAdTEbFnGyn3GM0gqyWnFLqKSUBu2gfKkqrRIynxRwAUI8Dv0rTI6PF8NEGAaQOV7R7iRmXOAMgKo3JOOtO3H+EmTEkkMsuSSkc12ixxAADLAeHtSfbcZaFpYSbZgylHSJXZcHyljOc+opP6Ip+l7hK38BcRWw7Jlw4ljDB18dRBxj0Bq7wzjbWbLqsreCFzjuIQGbz1ZOrGOlK73ZhgeG0VII2YGXs5HZ28AGMh1BfQAUtcSvpQqhpHdFJOksTjzO+2aTTaJjUZHf14/KRkOuD0wBipXELXmJ1QBZ2UAbAAf1qVy/qn8s684fBR4Rxi5jieESsiMTqC4GrPXvAasfWql3ECuAPavcanfHnVqCwduin6bmvQpJbPOc23oP8A2e87SwmK07GBgCwSWRSWQHLHod12O1Z5tu4715LqK4ExjAWTCFAozgaQRgrk+edqo2nL8gIPyEHIOcEfQZNH4eAs4Ald3Gc42Vc+fv64rFzhF3ZulOaqhSsrmWMYjO2ehAxRq14jct/4Qb1Gf65FGOYbA2CoWgBDdGUggHrgsehxv0pZuuYJm6aU9hk/n/an/raRk/402MEF5JEyydnEhU5/SEafqAN6OXl/8ei67mW4I3+FsI2UfuvKTgA46muXSyFjliWPrvV/gvFjA+5lMTf9RI5DGXAB21L7/nVRg0gjy7Gy5Jc/D6U7RQwhs4m/Q2hKlS88nTVhid/EtknYV44HIjv8O6RXTJmO3M7f8rBBCgEjlQcM2otv1P6wqxxBIgoTVHHDJgmzsX7Wec5yvaTAbb4/3vVTi3D3lYRSKBcFVVbaIApBbCQO5kdTjUVGDknfGTlsUjoTFXmXhJRzLE7Txk5M0VsY7cN4BG6EeGRtWm0l1jPiOtPsMh4pEBIklzMymRYBN2FraxFmWMsVwWJC5+8c+Qrmt3H8PMydpE5U7mJ9aewbAzimhhOpXmOQEAjoa9CgCVivQrFAErNYzUoAlZrFSgCGoaxWaAJUqVWnv406sM+XU/gKALNSg8vHB91c++1UZuKSt449hSsYyPIB1IHuaoTcVjGQDqPp0pf7zEDck9PMmtlzbPEQsiMhxnDAg4yRnB8NqQHReTOcWPZWUkUIWY9i0wjzKQT4gnvZzjNNHN/CJWTC/EbHEMMVoI1wD1kKHV0ziuQ8Odcq+WDo69mFHiDqyST6V0jiH2s30iFQkKd3BOgsxx4jJx+VMiTXovxO4bs3BEyZADbah4xtnfO3+9qpcTgDLqT5TkY8VONwfbz8QQaebXhkbXTJOt5NcyKW+KEQFsjFCQ+s9Yxn5unkKTOC280kmiIKxfOQ+NBA3LEsQAq9dW2PrQkZvpWKhg96lOMlnBk5k4aT4n4ibr/hBH4VKdlYv5NqTWcJyCZWx4AkfngVifmV8YSMIP2t/wCEYFXOIXFhAVWCF5XA/SHWHjDH7qvjD46agMeWa3cDktLuQW7IYJZNo320Bs9COpOM4GOtZqKvdku/GkNnKnHLNrEC4ZUmyV+UlmbqGGkZxuM+3rStec7xLkIjP790eXvQz7RWitLn4aAuRFgFmGCWKgnA8RuN/ceFL0XBrmTvFOzDHZpSEz7Ke83soNRycab0dfByYKmN93ztNdWr27rH2afs97usCp1ZznwqXfKawrHJPOiJKMpsQ+MAnKN47+BPWgNjwOJGR57h9JI1GNAAobIzmXcjP7Ph7U/c88vvmCbtGuo5O6jTTDSpIB2xgaWAzkEeWK1i2kYciUndC+YrNZwBPbNaAYJMcpuDtudgArZ6YIHpVKThlvKWFtI7kZIV1wxX36EitNo1y0626aY5C/Z6QijDeIJIJ23PU7YxnxvDRJHPJHIkzWy6pNds0QIBwdEqsO9k7KwUnyqnZFJ+F/lW5njDWrtcRRnJAtoFaaRj1UyEagMeP8q3XlqIB2UqfBQsdSwJ+kvrt99pHjJ0gkjcjbVkDIBAO0vpHBCJcDH6k7BfqxGQPrRyzuY+zyklnYONi6lrm8c430nqM79N9+opDWijPGIph2qqsbfpZ7SMnK29vFlY5D7kEqSSNW++1XeZbBruJQGZ5wistnZW47OEOoKiWXxbBGd87bKBWqaBEhOoSWtq2BJ2rqbu8YnxVvkjJyf1cEkBiRWbO4NvqguO1igkD3MsMR0SyNI4jgiLZBUaV3XI6HPlSNBGt3aJyjgrgkEHqGz02ojV7nvgQt2BKWlqTjTaxSPLOAfGQ7gH12HgM4yQvD7jI0nr4VSAuVKlYZgOpAoAzUqlNxWJfvZ9t6ozceP3E+p/0osA3WuWdV+ZgPc0szcRlbq2PQbVpSMtuAT543P+/wC9Kxh2bjUY6Zb6bfnVKbjbn5QF/Ot0HK909q14kDtbrnVIMYGDg7E528wD0NHbzkmO1NlNdXCPa3LDU8PzICoOe8MEDO5A2wds0WAny3Dt8zE+mdvwrwIGxnBwTjONs+Wemem3rXSbO34XY8SMEkRurW4jiMUj4YoXPXukBlOc56jA2ofw/mCT4G94YygxRrI8bYyyFZVbTuNxhX73UZ60gB8XIN0tzBb3QFr8RkRyOQVzgHT3CcNuBg43IovwblGzW6urC9mYXCAdg8ZwjEpqxhhnVuuxx49KDcXvp7jhlu8rFuwnaJHPXQ0SFQT1OOzbB9DvRu44K68WsBcHszNFCxZjsWVNBXV030BcjbvKaAKMPFbZ+FkLbpHeWzxstwqgOw7QYJYHVqA657vdGN8Vp595glvxbXMoODGY8D5RIunWc48Tvp8MjFFuXOXo/iOJWDqzTPG4t2XDKQH1K2xx4Icg7ZYEbGjn2Y8Kh4hYXHDplRXifWpUHtA3eAfVnSSDlfMhQDkYwAcs4YuTnPToPcUUU49a2XnA5LSaSGUYkQ4OOhB3DD0I3ryBWqWjk5H/AENPL/LF3dWT3EdxFHAuodm8j4OnrqA7qZ9fCl3hPFHUrLGSjjbPUEMMEFWBBBBwQcj8qrNGN9hv19fceP8ArXpR/vFCj8hKafQUHGvOxsG9TAAT9Bt+FSqC2zHfSTWKnCPyT+2Y1W1i5mjt2nn7WVVIEVoHgTUARqbI1DBGWVSB5nBqvfcHuUYrJBA5VsZQ6TseoKEY/CtPBbeZ7UspvLhFfR2FvKVC90NqfOrShzthcZVtx4skvJNwmCt58KjICY531SKxzlf0exHqPwrOR0R/paQO4PyFcXbqQkUaaxrbVqdQME/Nk5PQYpo5ols7iVOHsuuSORTFMsg2IA+911bFT16Dxrm0fELuynkKTMsmCjN8wZT44fwPUHG1FeV+W5Z4+2EJXslLrKBpUoM7jYAkd7p7031Y4y3Xo28W4KLRlIijOoE6ypY5zkjL+PjXjhXHbQShbwwlcd0uAWQjGAAOmd/AbgVznmLnG6uVZZbh3XXkL0XGcbAUrdvvnPiDWbUsjpTjjVHQOd2130ssTKVARleMFcKFXDHT0YdC23QVWl5iuJQYbqeSSJsAljnSw+VtvmA8c+tGvs5ZJI5pnguJpI0A0JpClN/FmGTse7jcUmXBBdiqlE1HSp3Krk4UnxwNvpW62cU/5dhiGIhNJEMyA5B7UAAnr4jI2HWt/DuMNbuGS4SHOx+HhV2Azvh5Ns+uqlwgVmjEj9h0JYSf+dt42Qt1v+ISKx0+JjiU5LDG2xO22KHxrH2XaIzLAriRrqdCslxJGGcLGpJwobB2GBuWYlqo8tIYmxIlmNQGl7w5EY6nEYOTnbqPCjttavPNqgEnEJyO5K6mK0tyOjJGylWxtjIxkDA2zUnRCVo08B4wsdu8M1wtkEAaecIGuriaQGRlUsCV0qwXJBPTcb1zbilzFqb4Yy9mNlaUjWfU6dhnyp25s5Umkido5BcTRMGndWGh5HDBxGzYLmJUiUnxMh6YxXM22pFlheJSgYDmtLyM3Uk+9a9VW+E3zQTRzKATG4cBhlTg5wQfA9KAN/B+A3N05jt4XkcDJVR0GQMnwA36mjPDuSZ5bW4udcUfw5dWikbEpZBqYaSNjjPXrpNFOYue5WvheQL2OqMx9B3os9GA22Pj16eVVLCxu5+I3EIDB3EplUEjusjdRnOnvqv+Ib0Ab7rhHD4Layvo5GugZUW5gOkYyrMy905B7pG+xGDReHmuCx4jHPYQKlvdQxh4znbMhBYbHSwx0GQc0r8I4P2vC7uYOC0bxHQD3gAWUtjyxL1H6rZq9e2sK2nDbtEMyx5W5VlIG8pYDVjSc99RvnYUAb+HcRn7XidkjHs5Bct2YA0hlLE4AxglUI2wNuhoUtjM/CGmweyiuVwcnHeRlPjgEHQPDYrTrf3S2fGY7lSi21/EGYnEihXAUsegI1AE4OQC3TNUrS1Wyu73hc+RBcbRFpNKIWBMbkasFDt1PVFB8aBWDONcMjgk4XO8muCSNQ7x42xIWOx6HTIpKnyNGuH2kdvxm5tpIR2d8sghMh7MqJdfTY4BJdQCMEhT5Gl9+JBbCTh1wjM8cgeB1xgYLBlc570XeJXHi3pWriPEp7lLaN0BeBSkcigmVkzlQT46fAgZ9aFsl8iQb5dsmlt73g0h/SRMzwKwABdNWQHOCng2/wAwZth1ofdcUin4bCHl7O7s5BoBLFpIydtOQQjJtnz0D0qlflrmXVcu/bkhWdwO9gYGroVbG2cY6Z86ptAEJBXBBwc9QaqKtmc+VoN8X5gaeaC/hVku4VUTHohK40uqruEIyrA+DVQk4zObhruJ/h5HOT2GUXOBnYHBBIyQSdyaIcr8TEBm0zdhI6BUmEQk0HUC3dP6wwNQ3G/nXvmG8jljiHa9vOpYyT9iItSY7qFRu5B31sAfDemlTolztXYWtYX4pExUM9wg73ifqT90428qUry0kiYpIjxsPuupVv8AKwBx69K6ByxyRJ8NJ8TKsMNyqHuS4lwuoqcjKlTqOVOeg8qHc/WkUMNtDG8kix6wrSMWY6sE5YgYAxgKMDfNZxkoPGzScHOOVCTmtlveCNgzJrUdVyVz121LuN8H6UzWHAEKwN8NdXIlGp3gZAkXeIKnUrZcY72oqPLzrXzPa8OhmMUPbShdmdWXAbxAOMNjxIwM7b1q5WYqFbZ0bhfH5HhjZJUKlRjcD32Ax1zUrivw8A6TSgeXZ/8AxkxUq1yfRWH2b+HwOHDFZAg+Z1HQe5IB3A2zXQ+UVa8QtrQMmNbO/n0OT1965bdOznLlmP7RJ8fXb+VbbGWR1e3jVizKpCrnLBW1EkeOBv8ASufkhn2b/j8v67SOj8+cv2/w7TJdxSTQ4yikboSAehJyOv40s8H50mhspLHRrR/lYOVZAdyBgZIyc4yPHzojy3y6ZuF3U6AtKmwjyckDdtvPGcbeFIbnbb/f+vpVwSSojlbcshn+zzlaK6mm+KVjCqjvBioDsdst54GcE+XnirknDoOHXEsMkUcjpvGwUu7qzbZx3UIUYOQNx6kEzNzvG/D47a2ihjnlJWbKYRSRgsgAwS38OfSk3jMF9bqNUJiQjOvScMfHvdM5z13qWldFxerDPDOMTxXCTxxpFoLga2IDRHOlGRTghc7HIOw8hWIuwuTdSTTW8BPeQgbdp1wiglgP1hnGG9sIzpI5y7Mfc088CuFitI4of+Hd8lrk3hOvXqIAVf1AoXBTJOT0NVVE5JimjZxkY/pT3y/wlY2t3+Ce8SRVd5u2VIY9WCR47p0OsjcHalfmEQfESfDZ7HUNB3/VGcFu9p1asZ3xihukeX5VdNo51JRfRb41Gvbzdm2te0fS/wCsoYgHPtTDcc/3bWotMRomkIWQFWZQMYJB228vM0q5rNGKFm7CD8MNxaKXmhgSFikQlYqrau+4VRncE5LAeOD4Ut8U4U8LaX0nYMCrBlZT0KsuxU/0NMVnxRkTQY4ZkDFgs0YcKxxkqcgjOBkA4OBtVTik7TtqfTkKFUKoVVVQcKqKMAeg8zU4mq5dfYtdlRLlrhK3NzFbvKIu1YKHO4BPQH36Z8yKcF5PXVo+HkeIgf8AN/ERImT0YKTp0ehOrHkdqAXfLcyOQhjlwesUin6jcH8vCpNcjpH2y8siCC1ubVFjW3YhsY+ZmXBC437yknw3NL3EbhoLuz4r2pkWdR2rQjs8aVCFAP1woyV/Z6VniPNHFJ7T4SfSseAGeUKjEDplm3J2G4GTS42EhMPadrqcNgZ7NMZyV1YyxzgkDGBSE50H0u7ay4lPsk1ldLkFe+VRwcOpb/xEJbO/3j6UOhe4htZ7RYviLaRtSNu2hgcCRQhyGIxkHbarPBLK3+EkluI7iUCUJGluoLIxTUzMSMBTkDBByV6bE1X5h4Otu0RjaQLNH2gWVdEyd7TiRATg+IYdRTSJcnV+FJrqSSFLaaQiOIsYsj/ps2dS7DOg+Xh4eVaprMrhs6gejgk5xt1PiPI9KaJLKz7C1E7XRuZ0DB4Ye0UIWYIGBILsB1C5NB7y2+GnltJGDKr6S69FfGzDO46gMvv5U0RJP1j/AMiX0Dwr2ttFJcLnDyDVt6KRt7Ue44r3URiEjQMRhXhGllGQcDTuVP6ua5HwzickEuh2wy7IeuygYGfLGMegroLfaoIz2cNqmoKpLZ3JKAnYDzOOtczjNzdOkdcXFQXyK/MXDpJbm3s3aQlP0ImmOqSQOwbU2BuBjCrk9cZyaX+Ic2RagosY2CDQWneTtmCkjL9m6qr/AEOMAZOKa+e+NmfQ8yFJdKlR0OM5zsOnl5UA/wDqe56mRWYffeKJn/8A2Ohb65zXSk2jlcoxk7NfGbZAlvPFG8SXCM4ic6mTSwXIfALI2cqTv3T1FDobgKwJBK5GoA4JXO4z4HGd/Cvd7evK5kkdndurMcn/AEHoKqMa0WkYyabtDtyVxoNIIPus2ItR3GTspPtj6098S4HbPEY7m5iUH9oZU9Mgk9R/euCtOY3BHTAz6HJ396a+QuASXF7HBcBkjkRpAzLsy47pBOxyTnrXJ+lZuTPRXK5QUQRdRqkjprDAMV1L0YA4yM+B67/0p24Ry/w1bcXFzLNJ3ihWJRoVwcf9QHGnb5sgGk/mLgUtpM0EwIIJ0t4OudmB/p4Vd5D48LeUwTjVbzd1gfAn/vXQ3o5IpJ0xpe54cpKiwjIHi0jZ+uMj86zVl+F8IU6ZOJIHHUd3byG69QMD6VKi5fJrhH4FK9uYZlnuSIkPaMY4ACcswGr9KoyQN2wxAydqC2HHJ4Jkmh0RPGcjQoAPo3iQRtjPjR3lm/7GyEdvLYxyPIzTm6UsSoxoCgqylcdds5J96E8zPA0//L6dGldWhSsZl098xoxyqE9AfXpVJWZzfqDz/aZdb/DwwWoO5MaZYnzy+2fpSfI5ZmY7liWJ8yTk7e9eBXqrUTKU2+zdaS6JEcqGCOraT0Olg2PY4xTI/McYeaVfjJZJ1dStxMrRLrHXQoy+nOwOnFK4FWba1kkOEVmPoM0OgU30jQfP/tWRRaDgTk4ZlU/qjvv/AJEyavw8GhU4bUzeTNpz/wCXHrc+2BUvkSGuKbFsCracKnK6hE+PPSf7U0kJEN9MXqdMf5trlPvgVX+Ngc7SRk+Z7UH6SayfyFR+1+FrgXrFV4WXqCPcV5p3gieQHQZJAvURss4A/dcBqHt2bbJ8Oz5wA6MjavLSDpJ9Kpcgnw16L9lZyTOEjQsxOABRpeXYvifgviT8V0KCFyivj5TJkH/EFKjzxQ5+MXAOBIY8fdQBACPYda2vzNeMpVrqYgjfLnfIxgnqR6VW2QsI6YGkiAY5AyDj8Nuvj0qCMVsNYFVRnkWOFWYmmjjJ063VNR30gnGaZ5eAII7gyWdzaLCjFJp5FxI4+VTFoGSxI/6ZOM9cVq4FClvF8VJ1I7g8fcep6UvX148zl5CWY+Z2X0GegrNSyk0ukbuoR/rtmu1u5I8lJHj8yjMvT907/wCtH5eBR9usE16q3cmnuFJJMMwyqvKOjEEeBxnrQazsJJTiONnPkoJ/ICnDmS84jaxwgkxI0YVXCr2owoyjS41Bh1wCNulU3ukRCqbYqpxS5g1QpPLGqsylUkYLkEhsaTjGc7jrQ1hnrXo1g1SRGVklhMqBRvJGDo/aTrgftDG3ptTJytys10IrhJFd0lUTwkhW7JQCHGTuDgA+xpbBIIIOCNwR4Grs628zl2eSJ2GGGkMhP0IIHjj1NZtNM3hya2O/2yRWzSpPDcRs+AkkKsGIA6MCuwx0I9RXNQTRpOCowAS4hbHgSVP8Q/rXmXl24G4TUPNMMPyNOLSImm3YJFesVvNq4OCpz5YOfwq5HwSUjLARr1y5Cj896rJEKLfgHmhzjz/pTby59od5ax9gvZPGrd0umSqEklQcjbO4yDihfw9snzymQ+US7f5n/tUW4tfGFwPMSb/mMVLpmkcl6NHHJ4uIOJHu8sBhVOyrnwCnAX186D3PL9qintZx7Lgn8s1UFjaP8s7If20/qp/pRPjHLFnaGNLm9KvKNSdnAzrg9CWDDI9Fyaivtl7e6L/DeMcIWJFm4as0ijBkLrl8bAnJG+MVKU+NcJa3neFsOUI7y7AggEHDYI2I2PSpVYoWcy7zBwRIkgZElR5gSYJdJlTB2J0Ad1t8ZAO1UoeAzHBYCMHxkYL+R3P0zRSXmCJNowT+6BGD9Rlz9WrJvyqLJLcRWgl3QLEzyMuSNRIGrTkHctk46VKlIeELPMPLiKNUjsw8cDQv+eTH5A1YeytwB3UCnozNLg+0mkIfpXmbh01rdwvcI1xGCHGMlZF6ggMOvjgjqKNW3E5YpZJviLmR5AQkd0UWFSehMSs2rT4BVUZ9KTv1lxr4B9vw6MDKxrt4kF/45NCD8DXi44jEuzSKf2R3/wCFNEYPvmq91ZFjrnlkck53Ohdz+3v+C1uitkTdUVR+tj/+k39Fqdej34qMxXysmohkjJwurJ1nyWGLSD7nPUdaJvZTr3EjTXp1dg1xGkmnGf8A7eIgn2Yk1XtLkq6yqMsvytoaT8CxUAbfdFSNlE73IhiWZiSZFhYFWbOSO1cIrbk6t6SorbMcL5kj7CSJI4be5JGiUwdouPEBQCQ3kcH1rRx6ykmhhDaXmGovOY1gDA40poOktp66sDrVd+4umKZIcnvMWLM3vIFwPYUTW2gjti8ctpcXRbc3b5VVwclEOzNk+NUvohxb0yvwQ3FvbPAsk9qXkDmaCMSak040nSwI33yD40P5r4is724VpGZF0PPKoV5CWyGYL4L9TtW/mWTSIGhVUk0EzG3Vlh1k7adXp1xtmhkHGbptiva+jJq/oTVImTXQ333B7a4uDbraXcekd69OBESF3dgw0lDjqGzSVwjgclw7BCFRAS8jHEaKOrM3gPTrvVq448QNLW6gjwJbSD/+MnFSz5uu4s9lKEBGCqounHlpIwR71SyIm4Ps1XHCIjDJNb3UdwsJUSBUdCuo6VI1jvKT4iqHDLJp5UiTBdzpGSAM+56Vd4jzDcTR9k7gR5zoRFRS3mQijJ96FxyaWDDqDkY65G9WrMpNN6OycM5FLW3ZXbguNl7Mg6QM4OSN2/LFcx5k4K9pO0L9Rgq3QOh6MPwIPqKZH+1C+ZAiBEIGCyr3j6753oU/BOI3zGVkllOPmfy8gWI/AVMY4l8klNKhl+z7nmC3gaG5LKE/6ehc5BO4PqDvnyJ8qnM/P1vdxPbiBtD7dox3RhurBQMDHv4mkQcHmzgxsuOuvu+fniup8k8qWMkCyEJLIB+k1PlVb22FDrsIOfRyS8tWjYqw3/mPAj0NaK6v9qKWDQgrNGLiIYRY98rsNBK7AbZGelcoqk7RE1TIKzVyx4ZJLuAAo6sSAPxNFLPl5SNTOWH7A2/ztgUOaj2OPHKXSAGKtWNvMT+iD5/Zz/Omm14ZEN1QH1wZPzOEH51aA1bZyPLJbH+CPCfQmsnzLxG8fx36wXBFd/K9zp9M6n+gUEipLwBWJ1NOzeZCn+Atqq/NOiDDOqjyLAf+nFj8CapJfwv3Vyf/ACAR/CdX51GTLxitFJeB6TkSIdvlcFD/ABDH50b4VBJFa6YpjbTdoWeVIRN2keO6AyklAPLxrV2uno2n0Dsv8MoK14Knrp+vZ/8AuhP9KP2MFxxTtFjmC4spxHlZ2uAMSTCIJ2hHj2Q8fXY15s7qWFFRbicIN1V2VAvtnU/4CtHxZxp1Z9O1c/lp1fTNVpLjR1ITPsmfru5obbDSLMkCOSzRqzE5LGORiT5liwJ96lDX4hFndh/kY/mTk1KMZB+yPybBCCMypbn90MMe7RjSKuW7EKqxuwVflCPHIFJOe6HAZaw837X/AKrD8CFC/lWBGW6gsPMqj/xgj86VsrFI2tcuWOuWWRj11yEn/JET+ZrUXIO3dJ8BhSfpHmQ/U16052G/oO8P8seFH1NZXfYfgP8A4RbfiaQbPAGD+qT/AIT+WqQ/lUMek77Hz2Un6vqc/QV5kZ1GETV6BlT8kOT+NUka7dwkcJRmOAAuMn9471SiQ5UXJgo+YfVonb+MnP5Vqk4hCv3gT+ypJH1lJx+FX7CwX4j4Q3kvxXQhIWMatjOC+cn3xivPBOZjbTSpMqOwDIsugMUcZAYA/N7GngrFk/8AhSXjife7ZQem+c/4WGn8KO8uwRXHaMtwsXZoXYiAGUqOukDqfQCq81xJLaSRyzyXjyEFGeIRpDvuQzbnbwG1B+F8GZG1rMwYdOyByP8AHsKf8oayvWwnKwe3mubae7/QsAwuIwquCcd1htn9nrW+HmH4i1S3aa4tmRss9tHntB1Gogg5HocVe4fwaa57uTJo3/SyFwD+6MKD+NUeMK1s/Zy4TxALaQR7Rjp7mkpLxDcGnbAfOV+szx6BKezjCGSYDtJDnOpsD6ClsrinmKbV0bUPIOr/AMLjP51rnskPzIn1RkP4rlapciXhnLiyemJaoSQACSdvc0ZblO6AOUGoDUUDqZAvXJjDav60e4Y/wsglhtUkK75Mmr8tsfhW3hvE45biSa2sIIZyGLzyStpj1ZBbvbKdz+NPOyf1qP8AoXOT75obuN1UPg7g9NPQ5z02JOa63xT7RbCHZWecjwQYX/Mdz9K55x/l8Wdos0U8U4mbS0kTZC+OAR54pLquwtw0HecOPfG3BmCaAQAF1E9PHfxoQszAYDEA+v8AOsRoTk+A3Oau8P4eGUvI+hBtnGST5AedO0kZJOTKBP1q1YWbSuFUdep8APEn0FMsPBMIXjtWlwNR1sM48+zBzipy7dtcyNGy4QIxEURVGlYfc1HpSt1otcaT2UCBI2jOLaDcnz8z7tXuK7Yg3D9M6YIz8oPQHT5D+dMvMNsv/C2MliLGRHXQvaBjIPHbrt60P4PwCGeySe4uorUKxSIyN8xB32z51lizdPwvcI4Mssqx3l/GsxwUtgdySMqrY2H7uaEcG4hqumju3XSgdVR8iLtRsoYLvoznarvGePXNnJ3ktpJWXKXKxgsyAYBD+dKnCbd7m4WPBZ5X38SSdz/Wrx9M3J2kux54beRpDN8VBYzzb9itsuPD7xxjA6jxpYmkuCO9IkC+QIB/AbmiXNnA+IWqkmMpANgU6AftEbg+9V/s7a2M5W5QOW2TUMgNnPT1pJWVOW6ZosFmkOi3uDK2M6CDvjrjV1rPEI7i2ZRcwBA/RgMEjxwU2yPKmXnfl82ci31oulVYF1A2VvPH6p6EU1QW8XFrEYHXy6xSAfy6/SmTi+vRV4nyVKbczW9y8wxrVf1kxnYjfV/atv2cvaXETW8sKGUZ1lh3nUnrk75HTFeOQuPfBzPY3TaQrEKw3Ct5bfdPhjpQPmvjMEfEBc2BYMpyxxhS+d8D9U+I8aa+Ccv/AEXeI/ZpOJW7IxtHnulj3seR9un0qUQT7WJyM/CRHPjg1KMi8ONlO3t+3imeNJ7Vo8EG5kUrIPLSRkN7DFD4oDjL6CfNYwP4mwPyrd2YAzjHrjf/ADyb/lVW44nEu7MCfTvH8W2/Ksdvo20uyyMEfrfxfzwgrzknbqPL5v4Uwg/Gq1vxRHR5CCI48ZYguxJ6AL0+vhVuHgNxexCS2kYqcjTKvZkY8sbEU1B+kuetGqVPNdv3FYfihyKkM+nZWII/VkIP+V9qGw8GnU5aTT3irY3K4ON/rTbwKziUp28gdSdB1kYBPQ770MccvTXbPeSgkSXDgjB3Vdv31GSKpwWQU7AL56Rv9Wfeun8nyRhGgXRmJiDpx06jpQ7nfhKqBKBg5wcVM7qzXiUXKmJHZLjcZPmxz/OtnWtc0qr1YD3NC7nj8Cfe1HyFcztnoRjGI7cmcTEUulj3X2z5Hwo3z5yul5ECSEZNw+M93xG3UVxi55vbpGoHqaucD58vMmNpSVbbB8M+tb8N9HJ+RFdnrhvCbR5FjFwyMWxqIwP9KYouCql2LNWvmY7dsIx2IOM7k/d9aRuK8FmiYMVz2neUrvnfzHQ00wSXUdujXnEJLaOQ6UTBZmG3gNwK6K+zz4vfQMa6ZpZIZGUSRsQkgwMlTjcjqDRiyjVNeuJWWYASxsupGI3yCu433pU5n4I9pKql9auodHAI1KfMHoaHw8QkXo5H1pYfBX7GtNDtxZ1kiS3UW9tbq2rTGGyW6ZOrc+NHrHgjsiDhktsYgP0pli1OT47kdPQVzmHmGUbMQ/oRmmzlHm6W2LyNEOyI+VRp3HjQk0NSi30auI8rxmZ8HCZ+UDG/jt4DNN/AOD2TQiGQKGXdC3X338aQuZueHnfXGgiBHuaU73irscs529awvkz2d2HFhrs6racJggnnungOtCcShyUIIxnT0+nSuZRoXlwmcsxx57nOfSulcs8Ugm4ZIlxchQcrpz3httgdTSHweFkaRsEKFIDkY9iM+db7jbOGaypB/hnLDT570k+nZsHug+WpzjNGP+BtBEqS22qJWLKJow6hj1wVOfWlzg94JLf4aaCWSMOXBjcocnzPQj60b4rxWeVI4UcwwxDATWXY+rHxIpP7Y414gXzEpuHV55kVUGlVRCAq+QXwr1yzxe0s5g4SSRhnvDqMjqB51rBnHSRXHk4/vXkdvnZIo/2hQnrsTW9INpxFFS4MQu5GnVl/5mX9GobPgT4e1J8dhHEe9P3vJNz+NFzw3VvJI7/XStb4bRF+VQPYf1NLKgcG+w9Jz3JJbdhHa6yU0NJKeoxjOPE0pcPtJowQs7ordVjJ3HqRgUSb8fz/ANK8lv8AfX8htSzY/wBae2VI+HqpJXdz94nUc+eBtmvEPCI13I1H9o/+1auFj0/3+ArGcen5fy3pWx4o9ImBgDA8gg/rvUrxgen4f61KX9FaFu+mY5yxPuaFk1KldK6OeXYwcoSESgAkA9Rmu0crnM7Z37o61KlSy+IQefTpuroL3Rhdht/KuYzTMWOWJ9zUqVJsdJ+xeVvijudwc710L7UnItTgkb+dSpUz6Kh/tHz5xKVidyT9aoms1KwidkzzVzhHz/WpUraBzc3R2flNAbOQkA46ZFOHB4w0UeoBsdMjOOnnUqVo+znfRx37UpWN5Jkk40gZPQUlGpUpmTDPKMYN5CCARqGxFdW+1eFV4cCqhTrG4AH8qlSl6XDo4RKe4KGud6lSpfZr4OvKqAjcDp5UcIywB3FYqVDAsnrjwrzcHA229qzUpAS3Oeu9bpFAGwxUqUAa4+la13JzvWalAGBud6xJUqUAYatF2cLkbHFSpVxJkLUszZPePXzqVKlaGLP/2Q=="/>
          <p:cNvSpPr>
            <a:spLocks noChangeAspect="1" noChangeArrowheads="1"/>
          </p:cNvSpPr>
          <p:nvPr/>
        </p:nvSpPr>
        <p:spPr bwMode="auto">
          <a:xfrm>
            <a:off x="3355975" y="14714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" name="AutoShape 54" descr="data:image/jpeg;base64,/9j/4AAQSkZJRgABAQAAAQABAAD/2wCEAAkGBxMTEhUTExMWFRUWGB0ZGBgYGCAfGhoXHRcXGh0gHxgYHSggHRslIBgYITEhJSkrLi4uFx8zODMtNygtLisBCgoKDg0OGxAQGy0lHyUtLS0tLS0tLS0tLS0tLS0tLS0tLS0tLS0tLS0tLS0tLS0tLS0tLS0tLS0tLS0tLS0tLf/AABEIAMIBAwMBIgACEQEDEQH/xAAcAAACAgMBAQAAAAAAAAAAAAAFBgAEAQMHAgj/xABFEAACAQMCAwYDBAgEBAUFAAABAgMABBESIQUGMRMiQVFhcRQygQdCkaEjUmJyorHB0YKS4fAVJDPxQ4OjwtIWNHOTw//EABkBAAMBAQEAAAAAAAAAAAAAAAABAgMEBf/EACQRAAICAgMAAgMBAQEAAAAAAAABAhESIQMxQVFhBBMiMnFC/9oADAMBAAIRAxEAPwDRw6W27MSXUzZP3R/pRWHi1quOxt9WfvNSjwspcQtbnaRd0PnWOW7so5hckN0HofrWlbOeEVGOghzFxVpJQJFCR+BUUHu+IQ4MSk97ofWj3EbRZUKse8OhO+PwpM4jwyQLlkZcdCQQDScdl/Ye5fvyf0LncdDV7jVp2kYGQW8POlrl2IXDqrSCIr1Y+VdBC8MV1jaczynACqep+lO0tAk2c1ktywKk4YV74QrySKif9QHHXrXZONcFKWrNHaRKuncsdwPp/euM3fDpI27VG0nzBqMkU9HUYeW5Bgz3McefAYz+dWZeS7VY2kCyyHGdQpJ4Dynd8SjSdbhGZGwVJOQAevj+FdrtJDDb6J3RcLgsTgdMUWwVUca5enjhu1MiEpncHr6UQ+1K7W5mRkwI40wMDxNLvEO7M+iTWA5w/mM0bPEo5ECGMHI7zHrn0pSy8MoSW0c9i4RJKScgDzNFLXhbQ4BO/XIovHEEJwcLnof7VcteGz3LjTGxztnGAB71S7JlJuJV4b24IeN2B8ya23fF5u+j4yfmPjRPidwbYC2VV1j5id8e1DJ+FSbsx3xk04tPwJWtXYNAqGsGiPCpUBIbbON8Z/KrbpGKds0282f3h+YrzMmCGX6UZ5isVVo2iPUeWCTjyoaSNenbBG/vWSe/o6ZJ1T7QV4fcrcR6G+YUMDS20hMbMjYxkeIqgLjQ+pTuDV7iPGlkUDR3vOkli68Yqc19hn7OuU/iJxcSEEKxJJ6lqL883dm02h8Ewn5gds+W1J3AuYJbUv2TYDjDAjI/70DvOFlnLau6xz+PWqq2UpOEdjSea7aEjsl7w6EdfxozYc1usMjNHqZzszHptSrwDlxM9o+4Xffxr3xO87RtKbKNtvGobblSBzeNs38LmlkmVTNo1H5j0Gae5OGxJGR2xlkxtsMZ/CueG1ZFLOB02ycY9aY+V+Z7URn4pjlcBdIzn8Ky527SgjX8ZLFymDrniWhiksIyPKj/AClAkja1hyvRgR/eqHNXHLOdFMEbK6sDqIxsPPzpx5I5hhlgeR9CmMYddh08QK1jGlZF/wBUAubeVwMXdsgym7x+BUdSPUUoXvHIyq9krHfvLp2rfcc5SvNKEZhbSOdKt4Z8/SrnG+Ey2sKzIqPGerL4Z8/T1rSLBpAwcaufuQYXwB8qlWbWOeRFcTRgMM48qxV2wpCnE7IyunzKc04cMlspGFzPqydiq/rD2oS0FunV9R9K0293GkqYhZ4tYLqPvCss76RKVLbHXgnN9vPcLb2lsASfnkwB+HUmrX2lWV1HEmuWMxOcEKuMH38qtcHteDW7dqoYSMc6dyVPXHpVi94pZ8UxbYYL1VicEkdRjzo2aao4xe2Ea94SdeuPzrpHJvJvDpCt2l2cLjYkLhh164NB+dOUfhpAYlJif5fHDeVLMtmYiUZSpHUH+eKcY6MHyOL6O4ca5lsjG1sLjtHcaAE33P7QGK53xTkN4VDSvqU9SKq8m8tS3MgZRhF3Le1C+cebbiQzQGYmJG0gDYd048KiaaVI145Zu5dDLyebSzlIMnZiTYtrwQfDpQbmWP8ATuBKZkB2cktsfU1zmS7ydyTXVeQ76OWzlVrZ5W6HGOmNtzS4rXZX5EYv/OgXwPhTXEoiQgMRnJNPEf2fYifM3fI2IGAD9a5xGZYpAyko6HI8x165ph+KurlQ0txLhm0hUB6+oWt5W0cnHSdegskQyDKlyjb56HHvXQU5/hEYKREHG4OwBpAv4Ht5TG7agAOvkf61V+JVSy51KfLwNRSo1jaeg/fK9zM1wqbtuADgbe/WqV7xm4fuyNt0wB5edarfmMooHZRsw2VmG4/DrQme4ZyWJ6nO2woQSg2tDHwqK3YAySxrj5g4PT0qhJeQxzMUUugPcoNmsUy48aSQSvOLPI5bYZ2A8hVDWfOvOalJKjQlSpUFAEzRvgMKzsI3kEekZGR82/TbxoJXqGUqwZTgg5BHUGgTV9jVzBK0aiJQVGPbagNvN2bBiMgHceldB5W4hBeJiZI2lXHaPM4ycnqoI6e1Vea+BRu5fVBbooIVVJLyY8Qqj6UopJUZTg27FLma37RO2U6lI+i0scs8Pa4nWDtFQMdmY90H1p/sOORQ2/ZQMVZm/SF4tWoeQ329qW+Y7PtpC1tEQCFzpXTqYdW0+FKKxWxt70dJuuVVj4Vom0JPGS3aD7xyce4I2rmaDK+p6im3kDgUoZmnJdQueyZ8sx8hqOBVjmbgsKwtN2L2zhgFjdw2vPkAdqcZE8nVgjlXlZrnvrIojDYKk97b08K6Q9ktnDonOq3YacncgnO2PKuVcv8AFns7hZUGpM99CdmH96Lcz8+zXEo0aoYNOAh0tliMajtTkq2Pj5YtC/xDg8olfsdotR0ZO+nwqVkrcncSnHoNunhUqczXE6DzNyTAbRjaxhZFGpMb58cfhXOLHiihV7QsCAVZQOvkfRgad7znowzTW0bKFQkBj8y+mDS/wvlH4wtKhDKWOXZ8Lq6nHn1p3QJAJ+PDvaVwzAZJOdx0bHnXi04zMrq8YIYNq2GBn/Wr3OHBmsApVY5FbYsnRW8jkeNKEnFJT4hfai7QPXZ1riXP/axxpLEi5ZdTZzp3GTivXPd9w6dUaO4UzLtlQcFfU4rkEUUjkEliKPdkOmKpRMeTkQw2PFbmzjdYXBjmH/fB8DS5wngfbO4bLkjIRSMk59aZeGXCCBYtMTZY6u0Ygr7Vq4nZWqyfobgNt1IIwfEBvH3pddit6x6AvGOSnhRXwE1dEZ11fkaI8u8QWCEwyqxBbV3HKn2JXqKp8VXs4y+pX8NjmqVvIGAIoLinLbGDjPMImAAiVAowpzvj1J60OteJyoSY3K/umqM0OTnr7+FSKLBz0oLxS2WJZGclmJYnqScn8681BUoKIalTFZoAlTFSpmgDArNYrOaAIaxmpUxQBKlSsigDfYXjxSLIhAZTkZGR9Qeorr3L3GBeQjS0gcAKXxGNLEZIGf54rjNXuEcSaCUSKqvj7rjKnbyyN/I0AOXGOErCDIsaQgE6nnmVnck9RGnn1qstr2tuZlnlcA6dFvGCw9xnIHrTVA0V7EXiKl8BS4tM4ULlgCx+aufXvBZoCXjEscHRZJB2RbbfYHOKnFSZDePhr4xw027IQ7EuusB8iRd8YYZ+tbOD8NlumxqwAupmYnCqPEnr+FVYYizZUSTv+yrHJ8MsasRcQvbRgxMkJI6FMKR5YIwfarT8Rzyhu2b7zgMfYyTQXCTrFgyaVZSoJxnvdaE2MkSTJ26l4s98A42O2dvLrR+K8vb4dlqyp7zDCooA8WIxge9UeK8tyJGZO0ilRThjDIH0knA1AbgZ2zTT8Zn7cFo6zwzl+AxIYkQxkZUg5GPDqalcdtYL5FCx/EBB0Chsdc7bVKWJ0fu+he5q/SzvMd3l7zEbbn0opyJxPspVgLDTJjGTsGPvVOC2Fw2hXHa47seGyQMknUAQPrS7eAqwYZ36+9ROGSo1g3GVne7+1s3jMdzcwlW2KhsnIO3Tp70qcPjtmnlCyIYFyBD2I6YwDqO5331UufZ/wc3VwkDsY9cbOjdAceXnvWniEclrcOrAh4mKsPMZ2I8wR0qIceKqJXJO3cjZdWnZtpPh/sVqFHZ1E8Ydd2xt6jy96FxQaWAkDBc7nHStoTTjs5JwaZs5flsgsnxsU0kn3AhIXHhjBGD71nl2wfJeQdzJKhtzjfG/jU4kIthFknx8vx86J8vcAvpgBGh0frOCqgeOD4/Sk9rQ99NG/i/AFuLZpGaKBAe67HALDG2AMnrjp+Nc8sZezYr1XOM4I8cZ3GcU+2l81tdExvHcqGWGKVkbsY52OXcK2MlFBzg/WvPOvCTcIbyE3Fwqg9pcymOKAqMjESEAsPI48ds1K0dEFSF4GsVQ4dc57pPtV6qKPVYqVKAJUrNYxQBM1KzisUAQVKhqUAZrFZrBNAEqCoKwKAM1KlSgAzy5xxrdxnU8finaMi6jtqOjyx5dK6DxCGCb9Kos5Jep1vLIiIFHeCjbO3iBXJaaOUeZXhIheSUQnICxlAdTEbFnGyn3GM0gqyWnFLqKSUBu2gfKkqrRIynxRwAUI8Dv0rTI6PF8NEGAaQOV7R7iRmXOAMgKo3JOOtO3H+EmTEkkMsuSSkc12ixxAADLAeHtSfbcZaFpYSbZgylHSJXZcHyljOc+opP6Ip+l7hK38BcRWw7Jlw4ljDB18dRBxj0Bq7wzjbWbLqsreCFzjuIQGbz1ZOrGOlK73ZhgeG0VII2YGXs5HZ28AGMh1BfQAUtcSvpQqhpHdFJOksTjzO+2aTTaJjUZHf14/KRkOuD0wBipXELXmJ1QBZ2UAbAAf1qVy/qn8s684fBR4Rxi5jieESsiMTqC4GrPXvAasfWql3ECuAPavcanfHnVqCwduin6bmvQpJbPOc23oP8A2e87SwmK07GBgCwSWRSWQHLHod12O1Z5tu4715LqK4ExjAWTCFAozgaQRgrk+edqo2nL8gIPyEHIOcEfQZNH4eAs4Ald3Gc42Vc+fv64rFzhF3ZulOaqhSsrmWMYjO2ehAxRq14jct/4Qb1Gf65FGOYbA2CoWgBDdGUggHrgsehxv0pZuuYJm6aU9hk/n/an/raRk/402MEF5JEyydnEhU5/SEafqAN6OXl/8ei67mW4I3+FsI2UfuvKTgA46muXSyFjliWPrvV/gvFjA+5lMTf9RI5DGXAB21L7/nVRg0gjy7Gy5Jc/D6U7RQwhs4m/Q2hKlS88nTVhid/EtknYV44HIjv8O6RXTJmO3M7f8rBBCgEjlQcM2otv1P6wqxxBIgoTVHHDJgmzsX7Wec5yvaTAbb4/3vVTi3D3lYRSKBcFVVbaIApBbCQO5kdTjUVGDknfGTlsUjoTFXmXhJRzLE7Txk5M0VsY7cN4BG6EeGRtWm0l1jPiOtPsMh4pEBIklzMymRYBN2FraxFmWMsVwWJC5+8c+Qrmt3H8PMydpE5U7mJ9aewbAzimhhOpXmOQEAjoa9CgCVivQrFAErNYzUoAlZrFSgCGoaxWaAJUqVWnv406sM+XU/gKALNSg8vHB91c++1UZuKSt449hSsYyPIB1IHuaoTcVjGQDqPp0pf7zEDck9PMmtlzbPEQsiMhxnDAg4yRnB8NqQHReTOcWPZWUkUIWY9i0wjzKQT4gnvZzjNNHN/CJWTC/EbHEMMVoI1wD1kKHV0ziuQ8Odcq+WDo69mFHiDqyST6V0jiH2s30iFQkKd3BOgsxx4jJx+VMiTXovxO4bs3BEyZADbah4xtnfO3+9qpcTgDLqT5TkY8VONwfbz8QQaebXhkbXTJOt5NcyKW+KEQFsjFCQ+s9Yxn5unkKTOC280kmiIKxfOQ+NBA3LEsQAq9dW2PrQkZvpWKhg96lOMlnBk5k4aT4n4ibr/hBH4VKdlYv5NqTWcJyCZWx4AkfngVifmV8YSMIP2t/wCEYFXOIXFhAVWCF5XA/SHWHjDH7qvjD46agMeWa3cDktLuQW7IYJZNo320Bs9COpOM4GOtZqKvdku/GkNnKnHLNrEC4ZUmyV+UlmbqGGkZxuM+3rStec7xLkIjP790eXvQz7RWitLn4aAuRFgFmGCWKgnA8RuN/ceFL0XBrmTvFOzDHZpSEz7Ke83soNRycab0dfByYKmN93ztNdWr27rH2afs97usCp1ZznwqXfKawrHJPOiJKMpsQ+MAnKN47+BPWgNjwOJGR57h9JI1GNAAobIzmXcjP7Ph7U/c88vvmCbtGuo5O6jTTDSpIB2xgaWAzkEeWK1i2kYciUndC+YrNZwBPbNaAYJMcpuDtudgArZ6YIHpVKThlvKWFtI7kZIV1wxX36EitNo1y0626aY5C/Z6QijDeIJIJ23PU7YxnxvDRJHPJHIkzWy6pNds0QIBwdEqsO9k7KwUnyqnZFJ+F/lW5njDWrtcRRnJAtoFaaRj1UyEagMeP8q3XlqIB2UqfBQsdSwJ+kvrt99pHjJ0gkjcjbVkDIBAO0vpHBCJcDH6k7BfqxGQPrRyzuY+zyklnYONi6lrm8c430nqM79N9+opDWijPGIph2qqsbfpZ7SMnK29vFlY5D7kEqSSNW++1XeZbBruJQGZ5wistnZW47OEOoKiWXxbBGd87bKBWqaBEhOoSWtq2BJ2rqbu8YnxVvkjJyf1cEkBiRWbO4NvqguO1igkD3MsMR0SyNI4jgiLZBUaV3XI6HPlSNBGt3aJyjgrgkEHqGz02ojV7nvgQt2BKWlqTjTaxSPLOAfGQ7gH12HgM4yQvD7jI0nr4VSAuVKlYZgOpAoAzUqlNxWJfvZ9t6ozceP3E+p/0osA3WuWdV+ZgPc0szcRlbq2PQbVpSMtuAT543P+/wC9Kxh2bjUY6Zb6bfnVKbjbn5QF/Ot0HK909q14kDtbrnVIMYGDg7E528wD0NHbzkmO1NlNdXCPa3LDU8PzICoOe8MEDO5A2wds0WAny3Dt8zE+mdvwrwIGxnBwTjONs+Wemem3rXSbO34XY8SMEkRurW4jiMUj4YoXPXukBlOc56jA2ofw/mCT4G94YygxRrI8bYyyFZVbTuNxhX73UZ60gB8XIN0tzBb3QFr8RkRyOQVzgHT3CcNuBg43IovwblGzW6urC9mYXCAdg8ZwjEpqxhhnVuuxx49KDcXvp7jhlu8rFuwnaJHPXQ0SFQT1OOzbB9DvRu44K68WsBcHszNFCxZjsWVNBXV030BcjbvKaAKMPFbZ+FkLbpHeWzxstwqgOw7QYJYHVqA657vdGN8Vp595glvxbXMoODGY8D5RIunWc48Tvp8MjFFuXOXo/iOJWDqzTPG4t2XDKQH1K2xx4Icg7ZYEbGjn2Y8Kh4hYXHDplRXifWpUHtA3eAfVnSSDlfMhQDkYwAcs4YuTnPToPcUUU49a2XnA5LSaSGUYkQ4OOhB3DD0I3ryBWqWjk5H/AENPL/LF3dWT3EdxFHAuodm8j4OnrqA7qZ9fCl3hPFHUrLGSjjbPUEMMEFWBBBBwQcj8qrNGN9hv19fceP8ArXpR/vFCj8hKafQUHGvOxsG9TAAT9Bt+FSqC2zHfSTWKnCPyT+2Y1W1i5mjt2nn7WVVIEVoHgTUARqbI1DBGWVSB5nBqvfcHuUYrJBA5VsZQ6TseoKEY/CtPBbeZ7UspvLhFfR2FvKVC90NqfOrShzthcZVtx4skvJNwmCt58KjICY531SKxzlf0exHqPwrOR0R/paQO4PyFcXbqQkUaaxrbVqdQME/Nk5PQYpo5ols7iVOHsuuSORTFMsg2IA+911bFT16Dxrm0fELuynkKTMsmCjN8wZT44fwPUHG1FeV+W5Z4+2EJXslLrKBpUoM7jYAkd7p7031Y4y3Xo28W4KLRlIijOoE6ypY5zkjL+PjXjhXHbQShbwwlcd0uAWQjGAAOmd/AbgVznmLnG6uVZZbh3XXkL0XGcbAUrdvvnPiDWbUsjpTjjVHQOd2130ssTKVARleMFcKFXDHT0YdC23QVWl5iuJQYbqeSSJsAljnSw+VtvmA8c+tGvs5ZJI5pnguJpI0A0JpClN/FmGTse7jcUmXBBdiqlE1HSp3Krk4UnxwNvpW62cU/5dhiGIhNJEMyA5B7UAAnr4jI2HWt/DuMNbuGS4SHOx+HhV2Azvh5Ns+uqlwgVmjEj9h0JYSf+dt42Qt1v+ISKx0+JjiU5LDG2xO22KHxrH2XaIzLAriRrqdCslxJGGcLGpJwobB2GBuWYlqo8tIYmxIlmNQGl7w5EY6nEYOTnbqPCjttavPNqgEnEJyO5K6mK0tyOjJGylWxtjIxkDA2zUnRCVo08B4wsdu8M1wtkEAaecIGuriaQGRlUsCV0qwXJBPTcb1zbilzFqb4Yy9mNlaUjWfU6dhnyp25s5Umkido5BcTRMGndWGh5HDBxGzYLmJUiUnxMh6YxXM22pFlheJSgYDmtLyM3Uk+9a9VW+E3zQTRzKATG4cBhlTg5wQfA9KAN/B+A3N05jt4XkcDJVR0GQMnwA36mjPDuSZ5bW4udcUfw5dWikbEpZBqYaSNjjPXrpNFOYue5WvheQL2OqMx9B3os9GA22Pj16eVVLCxu5+I3EIDB3EplUEjusjdRnOnvqv+Ib0Ab7rhHD4Layvo5GugZUW5gOkYyrMy905B7pG+xGDReHmuCx4jHPYQKlvdQxh4znbMhBYbHSwx0GQc0r8I4P2vC7uYOC0bxHQD3gAWUtjyxL1H6rZq9e2sK2nDbtEMyx5W5VlIG8pYDVjSc99RvnYUAb+HcRn7XidkjHs5Bct2YA0hlLE4AxglUI2wNuhoUtjM/CGmweyiuVwcnHeRlPjgEHQPDYrTrf3S2fGY7lSi21/EGYnEihXAUsegI1AE4OQC3TNUrS1Wyu73hc+RBcbRFpNKIWBMbkasFDt1PVFB8aBWDONcMjgk4XO8muCSNQ7x42xIWOx6HTIpKnyNGuH2kdvxm5tpIR2d8sghMh7MqJdfTY4BJdQCMEhT5Gl9+JBbCTh1wjM8cgeB1xgYLBlc570XeJXHi3pWriPEp7lLaN0BeBSkcigmVkzlQT46fAgZ9aFsl8iQb5dsmlt73g0h/SRMzwKwABdNWQHOCng2/wAwZth1ofdcUin4bCHl7O7s5BoBLFpIydtOQQjJtnz0D0qlflrmXVcu/bkhWdwO9gYGroVbG2cY6Z86ptAEJBXBBwc9QaqKtmc+VoN8X5gaeaC/hVku4VUTHohK40uqruEIyrA+DVQk4zObhruJ/h5HOT2GUXOBnYHBBIyQSdyaIcr8TEBm0zdhI6BUmEQk0HUC3dP6wwNQ3G/nXvmG8jljiHa9vOpYyT9iItSY7qFRu5B31sAfDemlTolztXYWtYX4pExUM9wg73ifqT90428qUry0kiYpIjxsPuupVv8AKwBx69K6ByxyRJ8NJ8TKsMNyqHuS4lwuoqcjKlTqOVOeg8qHc/WkUMNtDG8kix6wrSMWY6sE5YgYAxgKMDfNZxkoPGzScHOOVCTmtlveCNgzJrUdVyVz121LuN8H6UzWHAEKwN8NdXIlGp3gZAkXeIKnUrZcY72oqPLzrXzPa8OhmMUPbShdmdWXAbxAOMNjxIwM7b1q5WYqFbZ0bhfH5HhjZJUKlRjcD32Ax1zUrivw8A6TSgeXZ/8AxkxUq1yfRWH2b+HwOHDFZAg+Z1HQe5IB3A2zXQ+UVa8QtrQMmNbO/n0OT1965bdOznLlmP7RJ8fXb+VbbGWR1e3jVizKpCrnLBW1EkeOBv8ASufkhn2b/j8v67SOj8+cv2/w7TJdxSTQ4yikboSAehJyOv40s8H50mhspLHRrR/lYOVZAdyBgZIyc4yPHzojy3y6ZuF3U6AtKmwjyckDdtvPGcbeFIbnbb/f+vpVwSSojlbcshn+zzlaK6mm+KVjCqjvBioDsdst54GcE+XnirknDoOHXEsMkUcjpvGwUu7qzbZx3UIUYOQNx6kEzNzvG/D47a2ihjnlJWbKYRSRgsgAwS38OfSk3jMF9bqNUJiQjOvScMfHvdM5z13qWldFxerDPDOMTxXCTxxpFoLga2IDRHOlGRTghc7HIOw8hWIuwuTdSTTW8BPeQgbdp1wiglgP1hnGG9sIzpI5y7Mfc088CuFitI4of+Hd8lrk3hOvXqIAVf1AoXBTJOT0NVVE5JimjZxkY/pT3y/wlY2t3+Ce8SRVd5u2VIY9WCR47p0OsjcHalfmEQfESfDZ7HUNB3/VGcFu9p1asZ3xihukeX5VdNo51JRfRb41Gvbzdm2te0fS/wCsoYgHPtTDcc/3bWotMRomkIWQFWZQMYJB228vM0q5rNGKFm7CD8MNxaKXmhgSFikQlYqrau+4VRncE5LAeOD4Ut8U4U8LaX0nYMCrBlZT0KsuxU/0NMVnxRkTQY4ZkDFgs0YcKxxkqcgjOBkA4OBtVTik7TtqfTkKFUKoVVVQcKqKMAeg8zU4mq5dfYtdlRLlrhK3NzFbvKIu1YKHO4BPQH36Z8yKcF5PXVo+HkeIgf8AN/ERImT0YKTp0ehOrHkdqAXfLcyOQhjlwesUin6jcH8vCpNcjpH2y8siCC1ubVFjW3YhsY+ZmXBC437yknw3NL3EbhoLuz4r2pkWdR2rQjs8aVCFAP1woyV/Z6VniPNHFJ7T4SfSseAGeUKjEDplm3J2G4GTS42EhMPadrqcNgZ7NMZyV1YyxzgkDGBSE50H0u7ay4lPsk1ldLkFe+VRwcOpb/xEJbO/3j6UOhe4htZ7RYviLaRtSNu2hgcCRQhyGIxkHbarPBLK3+EkluI7iUCUJGluoLIxTUzMSMBTkDBByV6bE1X5h4Otu0RjaQLNH2gWVdEyd7TiRATg+IYdRTSJcnV+FJrqSSFLaaQiOIsYsj/ps2dS7DOg+Xh4eVaprMrhs6gejgk5xt1PiPI9KaJLKz7C1E7XRuZ0DB4Ye0UIWYIGBILsB1C5NB7y2+GnltJGDKr6S69FfGzDO46gMvv5U0RJP1j/AMiX0Dwr2ttFJcLnDyDVt6KRt7Ue44r3URiEjQMRhXhGllGQcDTuVP6ua5HwzickEuh2wy7IeuygYGfLGMegroLfaoIz2cNqmoKpLZ3JKAnYDzOOtczjNzdOkdcXFQXyK/MXDpJbm3s3aQlP0ImmOqSQOwbU2BuBjCrk9cZyaX+Ic2RagosY2CDQWneTtmCkjL9m6qr/AEOMAZOKa+e+NmfQ8yFJdKlR0OM5zsOnl5UA/wDqe56mRWYffeKJn/8A2Ohb65zXSk2jlcoxk7NfGbZAlvPFG8SXCM4ic6mTSwXIfALI2cqTv3T1FDobgKwJBK5GoA4JXO4z4HGd/Cvd7evK5kkdndurMcn/AEHoKqMa0WkYyabtDtyVxoNIIPus2ItR3GTspPtj6098S4HbPEY7m5iUH9oZU9Mgk9R/euCtOY3BHTAz6HJ396a+QuASXF7HBcBkjkRpAzLsy47pBOxyTnrXJ+lZuTPRXK5QUQRdRqkjprDAMV1L0YA4yM+B67/0p24Ry/w1bcXFzLNJ3ihWJRoVwcf9QHGnb5sgGk/mLgUtpM0EwIIJ0t4OudmB/p4Vd5D48LeUwTjVbzd1gfAn/vXQ3o5IpJ0xpe54cpKiwjIHi0jZ+uMj86zVl+F8IU6ZOJIHHUd3byG69QMD6VKi5fJrhH4FK9uYZlnuSIkPaMY4ACcswGr9KoyQN2wxAydqC2HHJ4Jkmh0RPGcjQoAPo3iQRtjPjR3lm/7GyEdvLYxyPIzTm6UsSoxoCgqylcdds5J96E8zPA0//L6dGldWhSsZl098xoxyqE9AfXpVJWZzfqDz/aZdb/DwwWoO5MaZYnzy+2fpSfI5ZmY7liWJ8yTk7e9eBXqrUTKU2+zdaS6JEcqGCOraT0Olg2PY4xTI/McYeaVfjJZJ1dStxMrRLrHXQoy+nOwOnFK4FWba1kkOEVmPoM0OgU30jQfP/tWRRaDgTk4ZlU/qjvv/AJEyavw8GhU4bUzeTNpz/wCXHrc+2BUvkSGuKbFsCracKnK6hE+PPSf7U0kJEN9MXqdMf5trlPvgVX+Ngc7SRk+Z7UH6SayfyFR+1+FrgXrFV4WXqCPcV5p3gieQHQZJAvURss4A/dcBqHt2bbJ8Oz5wA6MjavLSDpJ9Kpcgnw16L9lZyTOEjQsxOABRpeXYvifgviT8V0KCFyivj5TJkH/EFKjzxQ5+MXAOBIY8fdQBACPYda2vzNeMpVrqYgjfLnfIxgnqR6VW2QsI6YGkiAY5AyDj8Nuvj0qCMVsNYFVRnkWOFWYmmjjJ063VNR30gnGaZ5eAII7gyWdzaLCjFJp5FxI4+VTFoGSxI/6ZOM9cVq4FClvF8VJ1I7g8fcep6UvX148zl5CWY+Z2X0GegrNSyk0ukbuoR/rtmu1u5I8lJHj8yjMvT907/wCtH5eBR9usE16q3cmnuFJJMMwyqvKOjEEeBxnrQazsJJTiONnPkoJ/ICnDmS84jaxwgkxI0YVXCr2owoyjS41Bh1wCNulU3ukRCqbYqpxS5g1QpPLGqsylUkYLkEhsaTjGc7jrQ1hnrXo1g1SRGVklhMqBRvJGDo/aTrgftDG3ptTJytys10IrhJFd0lUTwkhW7JQCHGTuDgA+xpbBIIIOCNwR4Grs628zl2eSJ2GGGkMhP0IIHjj1NZtNM3hya2O/2yRWzSpPDcRs+AkkKsGIA6MCuwx0I9RXNQTRpOCowAS4hbHgSVP8Q/rXmXl24G4TUPNMMPyNOLSImm3YJFesVvNq4OCpz5YOfwq5HwSUjLARr1y5Cj896rJEKLfgHmhzjz/pTby59od5ax9gvZPGrd0umSqEklQcjbO4yDihfw9snzymQ+US7f5n/tUW4tfGFwPMSb/mMVLpmkcl6NHHJ4uIOJHu8sBhVOyrnwCnAX186D3PL9qintZx7Lgn8s1UFjaP8s7If20/qp/pRPjHLFnaGNLm9KvKNSdnAzrg9CWDDI9Fyaivtl7e6L/DeMcIWJFm4as0ijBkLrl8bAnJG+MVKU+NcJa3neFsOUI7y7AggEHDYI2I2PSpVYoWcy7zBwRIkgZElR5gSYJdJlTB2J0Ad1t8ZAO1UoeAzHBYCMHxkYL+R3P0zRSXmCJNowT+6BGD9Rlz9WrJvyqLJLcRWgl3QLEzyMuSNRIGrTkHctk46VKlIeELPMPLiKNUjsw8cDQv+eTH5A1YeytwB3UCnozNLg+0mkIfpXmbh01rdwvcI1xGCHGMlZF6ggMOvjgjqKNW3E5YpZJviLmR5AQkd0UWFSehMSs2rT4BVUZ9KTv1lxr4B9vw6MDKxrt4kF/45NCD8DXi44jEuzSKf2R3/wCFNEYPvmq91ZFjrnlkck53Ohdz+3v+C1uitkTdUVR+tj/+k39Fqdej34qMxXysmohkjJwurJ1nyWGLSD7nPUdaJvZTr3EjTXp1dg1xGkmnGf8A7eIgn2Yk1XtLkq6yqMsvytoaT8CxUAbfdFSNlE73IhiWZiSZFhYFWbOSO1cIrbk6t6SorbMcL5kj7CSJI4be5JGiUwdouPEBQCQ3kcH1rRx6ykmhhDaXmGovOY1gDA40poOktp66sDrVd+4umKZIcnvMWLM3vIFwPYUTW2gjti8ctpcXRbc3b5VVwclEOzNk+NUvohxb0yvwQ3FvbPAsk9qXkDmaCMSak040nSwI33yD40P5r4is724VpGZF0PPKoV5CWyGYL4L9TtW/mWTSIGhVUk0EzG3Vlh1k7adXp1xtmhkHGbptiva+jJq/oTVImTXQ333B7a4uDbraXcekd69OBESF3dgw0lDjqGzSVwjgclw7BCFRAS8jHEaKOrM3gPTrvVq448QNLW6gjwJbSD/+MnFSz5uu4s9lKEBGCqounHlpIwR71SyIm4Ps1XHCIjDJNb3UdwsJUSBUdCuo6VI1jvKT4iqHDLJp5UiTBdzpGSAM+56Vd4jzDcTR9k7gR5zoRFRS3mQijJ96FxyaWDDqDkY65G9WrMpNN6OycM5FLW3ZXbguNl7Mg6QM4OSN2/LFcx5k4K9pO0L9Rgq3QOh6MPwIPqKZH+1C+ZAiBEIGCyr3j6753oU/BOI3zGVkllOPmfy8gWI/AVMY4l8klNKhl+z7nmC3gaG5LKE/6ehc5BO4PqDvnyJ8qnM/P1vdxPbiBtD7dox3RhurBQMDHv4mkQcHmzgxsuOuvu+fniup8k8qWMkCyEJLIB+k1PlVb22FDrsIOfRyS8tWjYqw3/mPAj0NaK6v9qKWDQgrNGLiIYRY98rsNBK7AbZGelcoqk7RE1TIKzVyx4ZJLuAAo6sSAPxNFLPl5SNTOWH7A2/ztgUOaj2OPHKXSAGKtWNvMT+iD5/Zz/Omm14ZEN1QH1wZPzOEH51aA1bZyPLJbH+CPCfQmsnzLxG8fx36wXBFd/K9zp9M6n+gUEipLwBWJ1NOzeZCn+Atqq/NOiDDOqjyLAf+nFj8CapJfwv3Vyf/ACAR/CdX51GTLxitFJeB6TkSIdvlcFD/ABDH50b4VBJFa6YpjbTdoWeVIRN2keO6AyklAPLxrV2uno2n0Dsv8MoK14Knrp+vZ/8AuhP9KP2MFxxTtFjmC4spxHlZ2uAMSTCIJ2hHj2Q8fXY15s7qWFFRbicIN1V2VAvtnU/4CtHxZxp1Z9O1c/lp1fTNVpLjR1ITPsmfru5obbDSLMkCOSzRqzE5LGORiT5liwJ96lDX4hFndh/kY/mTk1KMZB+yPybBCCMypbn90MMe7RjSKuW7EKqxuwVflCPHIFJOe6HAZaw837X/AKrD8CFC/lWBGW6gsPMqj/xgj86VsrFI2tcuWOuWWRj11yEn/JET+ZrUXIO3dJ8BhSfpHmQ/U16052G/oO8P8seFH1NZXfYfgP8A4RbfiaQbPAGD+qT/AIT+WqQ/lUMek77Hz2Un6vqc/QV5kZ1GETV6BlT8kOT+NUka7dwkcJRmOAAuMn9471SiQ5UXJgo+YfVonb+MnP5Vqk4hCv3gT+ypJH1lJx+FX7CwX4j4Q3kvxXQhIWMatjOC+cn3xivPBOZjbTSpMqOwDIsugMUcZAYA/N7GngrFk/8AhSXjife7ZQem+c/4WGn8KO8uwRXHaMtwsXZoXYiAGUqOukDqfQCq81xJLaSRyzyXjyEFGeIRpDvuQzbnbwG1B+F8GZG1rMwYdOyByP8AHsKf8oayvWwnKwe3mubae7/QsAwuIwquCcd1htn9nrW+HmH4i1S3aa4tmRss9tHntB1Gogg5HocVe4fwaa57uTJo3/SyFwD+6MKD+NUeMK1s/Zy4TxALaQR7Rjp7mkpLxDcGnbAfOV+szx6BKezjCGSYDtJDnOpsD6ClsrinmKbV0bUPIOr/AMLjP51rnskPzIn1RkP4rlapciXhnLiyemJaoSQACSdvc0ZblO6AOUGoDUUDqZAvXJjDav60e4Y/wsglhtUkK75Mmr8tsfhW3hvE45biSa2sIIZyGLzyStpj1ZBbvbKdz+NPOyf1qP8AoXOT75obuN1UPg7g9NPQ5z02JOa63xT7RbCHZWecjwQYX/Mdz9K55x/l8Wdos0U8U4mbS0kTZC+OAR54pLquwtw0HecOPfG3BmCaAQAF1E9PHfxoQszAYDEA+v8AOsRoTk+A3Oau8P4eGUvI+hBtnGST5AedO0kZJOTKBP1q1YWbSuFUdep8APEn0FMsPBMIXjtWlwNR1sM48+zBzipy7dtcyNGy4QIxEURVGlYfc1HpSt1otcaT2UCBI2jOLaDcnz8z7tXuK7Yg3D9M6YIz8oPQHT5D+dMvMNsv/C2MliLGRHXQvaBjIPHbrt60P4PwCGeySe4uorUKxSIyN8xB32z51lizdPwvcI4Mssqx3l/GsxwUtgdySMqrY2H7uaEcG4hqumju3XSgdVR8iLtRsoYLvoznarvGePXNnJ3ktpJWXKXKxgsyAYBD+dKnCbd7m4WPBZ5X38SSdz/Wrx9M3J2kux54beRpDN8VBYzzb9itsuPD7xxjA6jxpYmkuCO9IkC+QIB/AbmiXNnA+IWqkmMpANgU6AftEbg+9V/s7a2M5W5QOW2TUMgNnPT1pJWVOW6ZosFmkOi3uDK2M6CDvjrjV1rPEI7i2ZRcwBA/RgMEjxwU2yPKmXnfl82ci31oulVYF1A2VvPH6p6EU1QW8XFrEYHXy6xSAfy6/SmTi+vRV4nyVKbczW9y8wxrVf1kxnYjfV/atv2cvaXETW8sKGUZ1lh3nUnrk75HTFeOQuPfBzPY3TaQrEKw3Ct5bfdPhjpQPmvjMEfEBc2BYMpyxxhS+d8D9U+I8aa+Ccv/AEXeI/ZpOJW7IxtHnulj3seR9un0qUQT7WJyM/CRHPjg1KMi8ONlO3t+3imeNJ7Vo8EG5kUrIPLSRkN7DFD4oDjL6CfNYwP4mwPyrd2YAzjHrjf/ADyb/lVW44nEu7MCfTvH8W2/Ksdvo20uyyMEfrfxfzwgrzknbqPL5v4Uwg/Gq1vxRHR5CCI48ZYguxJ6AL0+vhVuHgNxexCS2kYqcjTKvZkY8sbEU1B+kuetGqVPNdv3FYfihyKkM+nZWII/VkIP+V9qGw8GnU5aTT3irY3K4ON/rTbwKziUp28gdSdB1kYBPQ770MccvTXbPeSgkSXDgjB3Vdv31GSKpwWQU7AL56Rv9Wfeun8nyRhGgXRmJiDpx06jpQ7nfhKqBKBg5wcVM7qzXiUXKmJHZLjcZPmxz/OtnWtc0qr1YD3NC7nj8Cfe1HyFcztnoRjGI7cmcTEUulj3X2z5Hwo3z5yul5ECSEZNw+M93xG3UVxi55vbpGoHqaucD58vMmNpSVbbB8M+tb8N9HJ+RFdnrhvCbR5FjFwyMWxqIwP9KYouCql2LNWvmY7dsIx2IOM7k/d9aRuK8FmiYMVz2neUrvnfzHQ00wSXUdujXnEJLaOQ6UTBZmG3gNwK6K+zz4vfQMa6ZpZIZGUSRsQkgwMlTjcjqDRiyjVNeuJWWYASxsupGI3yCu433pU5n4I9pKql9auodHAI1KfMHoaHw8QkXo5H1pYfBX7GtNDtxZ1kiS3UW9tbq2rTGGyW6ZOrc+NHrHgjsiDhktsYgP0pli1OT47kdPQVzmHmGUbMQ/oRmmzlHm6W2LyNEOyI+VRp3HjQk0NSi30auI8rxmZ8HCZ+UDG/jt4DNN/AOD2TQiGQKGXdC3X338aQuZueHnfXGgiBHuaU73irscs529awvkz2d2HFhrs6racJggnnungOtCcShyUIIxnT0+nSuZRoXlwmcsxx57nOfSulcs8Ugm4ZIlxchQcrpz3httgdTSHweFkaRsEKFIDkY9iM+db7jbOGaypB/hnLDT570k+nZsHug+WpzjNGP+BtBEqS22qJWLKJow6hj1wVOfWlzg94JLf4aaCWSMOXBjcocnzPQj60b4rxWeVI4UcwwxDATWXY+rHxIpP7Y414gXzEpuHV55kVUGlVRCAq+QXwr1yzxe0s5g4SSRhnvDqMjqB51rBnHSRXHk4/vXkdvnZIo/2hQnrsTW9INpxFFS4MQu5GnVl/5mX9GobPgT4e1J8dhHEe9P3vJNz+NFzw3VvJI7/XStb4bRF+VQPYf1NLKgcG+w9Jz3JJbdhHa6yU0NJKeoxjOPE0pcPtJowQs7ordVjJ3HqRgUSb8fz/ANK8lv8AfX8htSzY/wBae2VI+HqpJXdz94nUc+eBtmvEPCI13I1H9o/+1auFj0/3+ArGcen5fy3pWx4o9ImBgDA8gg/rvUrxgen4f61KX9FaFu+mY5yxPuaFk1KldK6OeXYwcoSESgAkA9Rmu0crnM7Z37o61KlSy+IQefTpuroL3Rhdht/KuYzTMWOWJ9zUqVJsdJ+xeVvijudwc710L7UnItTgkb+dSpUz6Kh/tHz5xKVidyT9aoms1KwidkzzVzhHz/WpUraBzc3R2flNAbOQkA46ZFOHB4w0UeoBsdMjOOnnUqVo+znfRx37UpWN5Jkk40gZPQUlGpUpmTDPKMYN5CCARqGxFdW+1eFV4cCqhTrG4AH8qlSl6XDo4RKe4KGud6lSpfZr4OvKqAjcDp5UcIywB3FYqVDAsnrjwrzcHA229qzUpAS3Oeu9bpFAGwxUqUAa4+la13JzvWalAGBud6xJUqUAYatF2cLkbHFSpVxJkLUszZPePXzqVKlaGLP/2Q=="/>
          <p:cNvSpPr>
            <a:spLocks noChangeAspect="1" noChangeArrowheads="1"/>
          </p:cNvSpPr>
          <p:nvPr/>
        </p:nvSpPr>
        <p:spPr bwMode="auto">
          <a:xfrm>
            <a:off x="3508375" y="16238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1960068" y="5187496"/>
            <a:ext cx="7782526" cy="904432"/>
            <a:chOff x="436067" y="5187496"/>
            <a:chExt cx="7782526" cy="904432"/>
          </a:xfrm>
        </p:grpSpPr>
        <p:sp>
          <p:nvSpPr>
            <p:cNvPr id="66" name="ZoneTexte 65"/>
            <p:cNvSpPr txBox="1"/>
            <p:nvPr/>
          </p:nvSpPr>
          <p:spPr>
            <a:xfrm>
              <a:off x="5306577" y="5187496"/>
              <a:ext cx="2912016" cy="70788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dirty="0"/>
                <a:t>But </a:t>
              </a:r>
              <a:r>
                <a:rPr lang="fr-FR" sz="2000" dirty="0" err="1"/>
                <a:t>does</a:t>
              </a:r>
              <a:r>
                <a:rPr lang="fr-FR" sz="2000" dirty="0"/>
                <a:t> QM </a:t>
              </a:r>
              <a:r>
                <a:rPr lang="fr-FR" sz="2000" dirty="0" err="1"/>
                <a:t>apply</a:t>
              </a:r>
              <a:r>
                <a:rPr lang="fr-FR" sz="2000" dirty="0"/>
                <a:t> to all</a:t>
              </a:r>
            </a:p>
            <a:p>
              <a:pPr algn="ctr"/>
              <a:r>
                <a:rPr lang="fr-FR" sz="2000" dirty="0"/>
                <a:t> </a:t>
              </a:r>
              <a:r>
                <a:rPr lang="fr-FR" sz="2000" dirty="0" err="1"/>
                <a:t>degrees</a:t>
              </a:r>
              <a:r>
                <a:rPr lang="fr-FR" sz="2000" dirty="0"/>
                <a:t> of </a:t>
              </a:r>
              <a:r>
                <a:rPr lang="fr-FR" sz="2000" dirty="0" err="1"/>
                <a:t>freedom</a:t>
              </a:r>
              <a:r>
                <a:rPr lang="fr-FR" sz="2000" dirty="0"/>
                <a:t> ?       </a:t>
              </a:r>
            </a:p>
          </p:txBody>
        </p:sp>
        <p:pic>
          <p:nvPicPr>
            <p:cNvPr id="52270" name="Picture 46" descr="Résultat de recherche d'images pour &quot;laser pictures&quot;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67" y="5229200"/>
              <a:ext cx="1609725" cy="86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0" descr="Résultat de recherche d'images pour &quot;integrated circuit picture&quot;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390" y="5248063"/>
              <a:ext cx="1028376" cy="668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 descr="Résultat de recherche d'images pour &quot;microelectronics pictures&quot;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470" y="5246904"/>
              <a:ext cx="1510109" cy="827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ZoneTexte 27"/>
          <p:cNvSpPr txBox="1"/>
          <p:nvPr/>
        </p:nvSpPr>
        <p:spPr>
          <a:xfrm>
            <a:off x="4528002" y="1177100"/>
            <a:ext cx="58828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fr-FR" sz="1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Superposition </a:t>
            </a:r>
            <a:r>
              <a:rPr lang="fr-FR" sz="1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principle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</a:t>
            </a:r>
            <a:r>
              <a:rPr lang="fr-FR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superposition of </a:t>
            </a:r>
            <a:r>
              <a:rPr lang="fr-FR" sz="1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physical</a:t>
            </a:r>
            <a:r>
              <a:rPr lang="fr-FR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sta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tes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still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 possible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physical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state</a:t>
            </a:r>
          </a:p>
          <a:p>
            <a:endParaRPr lang="fr-FR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superposition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defines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the quantum state and the</a:t>
            </a:r>
          </a:p>
          <a:p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possible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outcomes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a </a:t>
            </a:r>
            <a:r>
              <a:rPr lang="fr-FR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measurement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fr-FR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sz="1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-Evolution </a:t>
            </a:r>
            <a:r>
              <a:rPr lang="fr-FR" sz="1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rules</a:t>
            </a:r>
            <a:r>
              <a:rPr lang="fr-FR" sz="1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of quantum state </a:t>
            </a:r>
            <a:r>
              <a:rPr lang="fr-FR" sz="1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among</a:t>
            </a:r>
            <a:r>
              <a:rPr lang="fr-FR" sz="1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all possible superpositions</a:t>
            </a: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064373" y="3103837"/>
            <a:ext cx="7934929" cy="369332"/>
            <a:chOff x="78482" y="3074211"/>
            <a:chExt cx="7934929" cy="369332"/>
          </a:xfrm>
        </p:grpSpPr>
        <p:sp>
          <p:nvSpPr>
            <p:cNvPr id="8" name="ZoneTexte 7"/>
            <p:cNvSpPr txBox="1"/>
            <p:nvPr/>
          </p:nvSpPr>
          <p:spPr>
            <a:xfrm>
              <a:off x="78482" y="3074211"/>
              <a:ext cx="793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1930s           </a:t>
              </a:r>
              <a:r>
                <a:rPr lang="fr-FR" b="1" dirty="0">
                  <a:solidFill>
                    <a:schemeClr val="accent1">
                      <a:lumMod val="75000"/>
                    </a:schemeClr>
                  </a:solidFill>
                </a:rPr>
                <a:t>Quantum </a:t>
              </a:r>
              <a:r>
                <a:rPr lang="fr-FR" b="1" dirty="0" err="1">
                  <a:solidFill>
                    <a:schemeClr val="accent1">
                      <a:lumMod val="75000"/>
                    </a:schemeClr>
                  </a:solidFill>
                </a:rPr>
                <a:t>formalism</a:t>
              </a:r>
              <a:r>
                <a:rPr lang="fr-FR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fr-FR" b="1" dirty="0" err="1"/>
                <a:t>applied</a:t>
              </a:r>
              <a:r>
                <a:rPr lang="fr-FR" b="1" dirty="0"/>
                <a:t>   to all areas  of </a:t>
              </a:r>
              <a:r>
                <a:rPr lang="fr-FR" b="1" dirty="0" err="1"/>
                <a:t>physics</a:t>
              </a:r>
              <a:r>
                <a:rPr lang="fr-FR" b="1" dirty="0"/>
                <a:t> and at all </a:t>
              </a:r>
              <a:r>
                <a:rPr lang="fr-FR" b="1" dirty="0" err="1"/>
                <a:t>scales</a:t>
              </a:r>
              <a:endParaRPr lang="fr-FR" b="1" dirty="0"/>
            </a:p>
          </p:txBody>
        </p:sp>
        <p:sp>
          <p:nvSpPr>
            <p:cNvPr id="2" name="Flèche droite 1"/>
            <p:cNvSpPr/>
            <p:nvPr/>
          </p:nvSpPr>
          <p:spPr>
            <a:xfrm>
              <a:off x="867488" y="3242942"/>
              <a:ext cx="260412" cy="92679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1" name="Picture 4" descr="Résultat de recherche d'images pour &quot;matière condensée&quot;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83" y="3800820"/>
            <a:ext cx="1042384" cy="8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A541-9775-4F46-B599-0FA7A4F40B51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4173405" y="6146986"/>
            <a:ext cx="6935873" cy="461665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econd quantum </a:t>
            </a:r>
            <a:r>
              <a:rPr lang="fr-FR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revolution</a:t>
            </a:r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of quantum </a:t>
            </a:r>
            <a:r>
              <a:rPr lang="fr-F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machines  ? </a:t>
            </a:r>
          </a:p>
        </p:txBody>
      </p:sp>
    </p:spTree>
    <p:extLst>
      <p:ext uri="{BB962C8B-B14F-4D97-AF65-F5344CB8AC3E}">
        <p14:creationId xmlns:p14="http://schemas.microsoft.com/office/powerpoint/2010/main" val="9997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6" descr="Résultat de recherche d'images pour &quot;de broglie pictures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8" descr="Résultat de recherche d'images pour &quot;de broglie pictures&quot;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20" descr="Résultat de recherche d'images pour &quot;de broglie pictures&quot;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22" descr="Résultat de recherche d'images pour &quot;de broglie pictures&quot;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24" descr="data:image/jpeg;base64,/9j/4AAQSkZJRgABAQAAAQABAAD/2wCEAAkGBxMTEhUTEhMWFRUXGBsaGBgYGBodGRoYGBkYFxgaGx4YHSggHRolHxgXIjEhJSkrLi4uGB8zODMtNygtLisBCgoKBQUFDgUFDisZExkrKysrKysrKysrKysrKysrKysrKysrKysrKysrKysrKysrKysrKysrKysrKysrKysrK//AABEIAP0AxwMBIgACEQEDEQH/xAAcAAABBQEBAQAAAAAAAAAAAAAEAgMFBgcBAAj/xABFEAABAwIDBQUFBgMFCAMBAAABAgMRACEEEjEFBkFRYRMicYGRBzKhscEjQlLR4fAUYnIVU4KS8SQzQ2RzorLCFzSTJf/EABQBAQAAAAAAAAAAAAAAAAAAAAD/xAAUEQEAAAAAAAAAAAAAAAAAAAAA/9oADAMBAAIRAxEAPwCmIwaevrUlh92lYgNDDCFFsqcK1QJkRFAlwA6+lXfcV1JUxGvZuhUi0hQIjnagqzm7D7CkqdKIzAd0ybmrG+MrL44ZVa89KlN+3T2QhOWFJJPO81XcQ/LWIJM9wxewk0AW6qoxDUawr/xqy7kKjarXVDg84qtbsT/FM3/EPHu1P7ru/wD9Zkf9Qf8AaaB72qnLtTBK/wCn8HBWpvYqDcgeNUP2kbBD+IwzpfSz2YtIkkhQV9KksRjEPAdrimxzIgT8aCfVjxP+9SBReDxyD99J86pzjeEj/wC22FeIqGe3gVhAVJDGITzS4AqfDjQaTi30JupwDzoE7UbMjtFEDpas2R7QyoycOhPn+lRGP9or8yyhCYtKgT6CaDVHNqYYe9mganKYofaW0WA2pwFQCRmMpIAFYntPePFPj7V1SgBZIhKY1uExJ01qNXtF5wdmt1ZQRdJWYI6j6UF43k3sw7rZDZVmTCkKII7yTYXuNKsG7PtSQQEYhOSABmkngJPhJmse0UZMiabQ5CiOB/f5UH1TsrazbyApCwqZEg6wYMdJii14oCa+fd1NpBh0ErTkiVCSmBokTqJMm1uNarg95sO6y46lAWtKVKDZcAUoIGYxmi0caBW8e9qW0hmQXnDlCUmwmxM+FN7PagAZh68aqR9quAIBOAWVf4TE8jN6a/8AlHDz3MAs+YoF76b+pwjoaZQ264LLDgsmdI6172Vbw4nEYvsFBAZCVPqhMe9ZIHSZoZftAzTl2QFE8VJBJ8yKvXs3xq8S04+vCJwsL7NAAuUpAJOgtJjyoLbj2gppaSopBSZULECNRVY3SU1hsIw02VO5klWcaqkyVHrUpvZjg1h1C/e7pjUJJhRHlTmy20dmjs0jswkZDGoj4UENt/Ah0gKVCxp4cjXq9jWDnUB3lk36CuUGHrgKEDj8Kuu5Dt8OABZTwmb3giRyqk4pABSeoqzbmrAfb/6ih6poLPv3nOHObSUk24CqWt4di6BcZTqIkAirxvRiELQlKlGCsAx0I0qhY9qHMQkG3f1PAZaBzdh6MUx/UoeoqZ3fXG2GJ/vFj/tNV7YRKcQ0oaBY9IqVwLmXa2HVzxHzkUGib7bqtY5xlTrjiQ2Fd1BjNmPGotr2cbOTEocX1U4at+0DcX50wmggE7i7OGuGHmo0+N0tmoQpa2G0IAuomI6yal1G1Zl7YduqCW8EgmFDtHoIhSZ+zSRrqCZoKlvTjsMXlJwGfsRqtX3j0H4PnUOh7rMHjTPaACBN/lFewWHcdWENJK1GwCRztQLLpIjWumTIMenqK07YHsyKhDxgiJ+oBGhq47O9neCbEFvPcGV3Vbry586DAHGFAZlJUAeMGKFWkiK+lMVuYytHZ2LfEEX1OhPAAwBWSb9biOYVctJzNKUYiTHw90DjQUZD5AjgYnW8GnWXyO8DfSf5TYjoKHxCSmxBSbWIjhMjpSFpPDQfOg1X2c7zYdZGGxbLWcn7J4pEqN+6q0TpB41o5wqEkw2hPOEjX0r5oQ+QIuRwOhB8a3XcPa/8Tg21KJK0yhRJucuh9KCwPOgaAfL6VP4N1LTKM3ETAuSTeq6pEqSOZHxq3oQBFtLCgo238BjcUqUhDaDpm1jw51L7HZdwTAaVL2X3VyB7x93narA62CQTqNKbIB1oI4tpylUELm816iMenu8+ldoPmnGLMiZ1FWPdNz7VPLth8RVVxyqmdgPgOC+jqD8hQWbedcRHB3X1qsYh5X2pJuc82qzbyJ7qzyeB+FVLEOg9oRec1/Sg9s1whxrX30z6VLOry7Sw5/5hv4mKg8IsBaP60/KpnbBIxuHVp9q0f+8UGzbTVp4mm0q0pW0+Z5mss2pvBkxS0JeUIMZVg68YoNUUetY77Y2YxjLkglbEeGRZH/tU5gdsqWQAQsnkqCfWo3flnOwrO1lU2QoOKIlIJAUkcTNrUFCUyMgMEkk6RYxAEa3mtY9ne7wYShah9qQFKPEGdByGlZzsZoO4hlIVmCFFwW1yxI8CYrasA5IkeJj1oLAw91/KjmtKh8GZE6xyFqkWldKB9a6ExT/D/SnS5QONUIvGtBS9991GcSiycrgFljWB9NLVizKFoWps6zlIEXvBgm1fQ+Oc+X7isQ3wYh5xTcZVkECwiZmPNPDnQQ+0mkpUQnUaidDrEixPUVfPZrvE21mZWqCo90wSJIE3Gmh1rOUTokTP01q/+zndtSvtHEIKFAKGaZIF0lPmNaDYdkpzPJm8Cfyq0VXt2W5LiiNCEjyufnVgCqAXaeLLYEAEk2E1Ho2m4TkLeUkiDNvCq37QseM1lHuQlQH3Se8FfD40nct1xzE5lrKsrAKjwzk2+E+tBeCOd69XSqvUHy9jkgjQ0ds33yeGZB8gQaH2gvkOf70pLSzc/wAoPjBFBpu3cClTajEzCvMCszPuK5Ga0XbmLUG0gIUQUgzbiI+lURpi5CgSOQiSTpQDIsoaapqc3kUA80rkpv8A801CskJeKVo4ERyI0PlUvvGk5GlgTASTbkQQfhQbDvC8lDeZSgkSASesCqVtbG4dQSoozKSoQoIkx6XFWbfjZS8Vs9xtvvLUEFI6iDWdbO3U2uyRkaPmtMfGgmXGdnP6qQlXOcip/Oi3N2O3wz7TTqn3CnMjMvNCkHMkeennSU7ZcwrMYvZa3n5IlKEdmRwvfztVd2rvDtZ3/cYFOERw7NsFfmpX5UAu6uEACzmSFKQoEKsoKChmAAv3SLirkztbsW2kWK3RlQYkSE5iY4i1VXYGx3shfxGIcQ6srdLakQlQQrs1rCwY7VIhWWLjneLg2wlPZu3+xRlSPE9+34jEUEs3i8YhOYMl3iQMg9BrUpg9spcspJQrilXzFUxnauMU4yEMNJacV9o64tRcaSFX7qVJCVROVN+tT2Yns1ruQspzfiTMA/60EtjNpBtOY97oNePKoA7VxjsqTh1JRaCY+KTebUdtFCg4ezTmUBmAMCdSBe1QTm0cd2zoUhlxgAqQ4FrQ4rQZRKinNJIgpAtQc/tMuOdkuO0ylQiQDlubK0UKzvbGzXFZENILrinXEhKRKlGc0ADhCSo8gOFaIhKXXG34UlxtJSM0g5VXUDw4D6VzdIJbeQvIVntVhB0ydoCHHJ4gaf4qDOthbtwsqUpIKFEFJiSZiDyir23tF1AACkQNIEWGgtUqxujhUlR7UypalquPeUSox0mi293sLN3fiKCybpBRwjSlxmWCsxp3ibekVLKtc1XdnNNtJCEunKNBmNvSn3loUCFPKgiCATpQQ+OZzqzpSkkkyVcRwqZ2BhEtpORIEkT5VEnZWDTbtF/51UZgQw1PZuKE8yT86CdUm9eqJG0Ef3q/35V6gpT3svQT9pisvMJSPqahdobioYJ7PFJWCCmFiCJ4gjWrhiNlqJOd0+Z/Kh17LYmSQo9ZNBWMaXilKO1YUEpCZCVSYtJqIe2QsCEKCiFpIlJvFzWiIaZSLD0T+dI/iWx90T4/lQUjB7uK7RTsrzqzT3bQqxiakmdj4kgJLndECClOnI+lWYYknRBPglVOpW7FkesD50BqNrPBIiJAj3bUXhMa+vlbpUSGVn3lAec/Kjm8LlQTmVJoGdtbVxCEkBQHiE/WqXj8fiXPefjzA+VRG9bK1PEdqYieJ5WqvO7NJ++vX8JoNG2c0H8CplffW0h8EgyTKFONK1sZBv0IqS2E6HG0yNQD1nKDI86zXdx5zBv9qjOoFCkOJKbKSoHXqDceY41fd2XRkSJ0CZ/yj8qC2tYdMyQkn8UX/KetA4lyXUJuBqPAcaOw6rC/Cq/vHtRbD3aBtK0CJAVCogghJPdBBvCym3GgmH3MuJ55k/K5+tHvtJNsqfGJ/epqnL3iU7im09n2IABGdaMxnWA2VJHUFUmbCKt/8RAH7tQQe109mDlM9fC3prUdsMpSyDMZlKvMxCjaORvRe33oStU6JMfOhG0pQW2hByNJmeKliSaAtKGous/D60802yOKvhSsO2k8EjibTRSWk/y/5aBKS0OKvhTjbrX8x8xRLbYjUf5RTjbd4n4Cgj3HGhwPrSQ83wSfU/lUspkHRXypsM9TQRyFIP8Awz6n8q7UmWr6mvUEe7gBeVEzyFMDApi4J8T+VSTy7mmFpFAyzs9H4E/OnS0kch4JqA30xeJaYCsKlRUVgKKE5lBPMDjR27OKfdw6VYpOR0zI0JEwkkcCbUEgvTU0lIE06G5MAEnkASfQVx9sNjM6pLY5uKSj/wAjQKtnosCUetVDau/mBZX3FqxChqGRIn+tUCov/wCXcPkPZ4R8qAOXMpARPDMQZA8KAfevBFD4P4gofKozEupbSC4oNj+cgeQ4moTbe9GLxRHaOJRYnKygJAB1zEyTUE7hwSVC5/ETJJ5yb0Fhxm3kAfY/aKOijOQdb3UanNyNplSG1KJzEZVdVBRE+dUNtszaK0LFbJ7DCYN8XQWpWeSVKkqt+BUH+knlQXLE4x0IJagmLTp1FQWJxSHc3asvuBVikNqgXuAUzNEbIfKkkG8Wnx68qNwmyFLhecoSq6Sn3iOc0EbjcO0R2hw7rV7uEpbJIsPfIuBajtj41QFySgmxUpJgR/L5etSKtn4RnvvBKlf3j6sx8s1h4AUy2hlwAZUFJJy90RY8KCL29ic2VsXK1JQBH4lAfKaA28+tvaLqdUFDeXnpFundqwubAYQ4l5ttKHEGQRbUaxpNR20sL2rqXJkxkVAjS6QY86A7ZLpKR4VMJ8aiMGjKBr6VINuigkWiNa5i0do2tAUUlSSAocJGtModEca9/EjmfhQRG427zmDS6l13tC4qQBOUQIm5NzqetWWaBGLTxI9a6MannbxoDSetdoT+IT09a9QdetQ5NJexYmL+QptLpPupP+I0D6SDVd343vTggGmUpcxKhMKuhpBFlLHFROiOkmpzGrebaddbAK221LSmJlSUkgVgSH1uFbjiipalStR1JUAfU/Kgn9pb1Y99IDmKWEEGUtBLKT49kAVDoTUE4gGCRJ4T3j4968+dOPiEpkScyZ6JJHxpSozE3gGKBPZiwT5niPyrrbKZlUxPPXxnhTgSQL6nWOH7FeQJ8NTwjp++dAy4bdT3j4aDwpDmgJHxtHCnQCSYjmQRw4Cm3R/L6HT4UDBTH3RrOs1uG4mIaxmzUYcylbIyn8STfKscwRY1ieYTYqHQ9L1YN1dtu4dSHm8xIWpPDK5YEsmbSRBHHjQWjaeznNnOKWkw0BmUgmUBM3U305oOnCpbYeLQWkpGKdDIEJQOzEI1CO1CO0KRoLzVhwGOwm1MPJTmSQQtsmHG1RCgZuCLwdDWU7a3Lew7hbYeByWnvJJH3VGLXEedBoj6sKlIytoKjoMuZRnquSfGjtibLS1mcKEJWsyYEBIAhKRHHiY1Jql+zdl9jtU4lgkqUns3FKHaQBljKb9kdZkeBq/tIV7zipIsNAB0SPqZNA5iGUlPAEaGPgelQzuHSeio16zInpU6yvMn3SLaE/T961Fui58OVAAMKJyqUufGx8Dxp5nAo45vMmiyxmSAdAbUO0tSYCgVcjx8D160BaMCjl8TTowjf4RXGniR7hpK3VW7tAQMOj8CfSlZRFgPQUMnEKP3fjSQ6vkKA9J6D0FeoIuKGpr1A4Wr/pT7OHJubAC50AHEnoOdRW928rOARK4W8RLbQNz/ADL/AAtjmddBNY7jdt4zELWX8S4ZmUJWUog3jIm2Xxmgnd4N+sTiFuNsLDWGzFKezHfWkSMyl6wq9haKqLCQFEaSlKk31gwT01FPNJgoi0oM24i587mm1juoXElJKco5Xt4kH1igTil/Z6XkZvHOkXp9SZVHLWmQBcm4Iif6SCPPT0p/NIMHvKOpGlAhbmqh5fSmMM5bLNyb9Z1+NPIHSI58+H50K+kjvp5/vwoHWXcw0BIsQNRfj+dIKb2JFJTC4CfeHEWI0tPjwNPF0hIJuo2J5TaQPKgYzaHXp051pXsiw7L2GxmGdQlxPaNrKVCwzpKZHEGUaisxiSoef5/Grp7H9oZdoLbmz2HWI/mahxPwCvWguzm7eJwHbP7NKXc6QFJdRnfQlEn7I5kpd8Fwbamox3ffO006jCtOOqAPaLzhMA6BPHjxEHnWlYZXeT4j51heI7rOIAJIZeeQ0mFEkdqoISnlB4W86CQ3r9oSnsK463hFtOdolpOJSsFEj7SACM2bKOoE60buX7SmXkK/tFxCH0k5FFshKm8oNigGHAQqbCcyY0qjb94gNljZ4MpwiQHiDIXinIViDI1CbNiRbIarDmCMnLBHy8aDaUe1rAre7Ls3UtEgdsrQGTJKEnNk0gzPMVeMCht0BaFBSSLEXBB0r5ZdYUnUefCjdkbfxWHth33GxPupUYnw0oPqtjCJGsnxoXH4C/dOoJH9QM/vwqC9m+8isWytD+UYhkgOBOhSod1QHDik9RVxIBEH/Q0FLwu9TYx39nvtLZeIBbWVJU06CJBSQARmvGtwQb1PPtEGqR7a8ahDLDIMPqXmBEZkoRfNOoGeI0uDU5uNvJ/aGGzrgYhk5H08zHdcA5LE+YPSglYNcUCeAp5Sb0lwUA74Npr1N4iZr1BiuLK1lS3FKWtd1KUZWonQnpyGgplkEo5QMquvM0c5ZUxJ5DQf6UFh+M6Ak0HHhYWufkKHwr0Z4Ewe6DyMH52olS/veQHHw86FeGVQXzBChy5kdBQdU4IEWjNI+NM7Pd+0XOgGnC9NdrEjWdT8Z+lEbO1JjjP0oHlggRxPh4n4UjNEngkaainFOggk9Y/WkLR3cvFX1/WgdSkIICRAOvU/n0phabKEeEceNEZszaVefgRZXxBpiO+DHCKBlWoPO3rUpuPiQ1tTBq/5hLf/AOwLf/vUW4Lae6Y6eNdGI7N5lwfccbUP8C0mg+htt7YThWS7ZSxZtE+85Ep/wgiSeQrLsMltkIWvN9jmxTg+6pSe8gXvJeKTHEJNWLfTHtqxRCpUhpWUAESbysjkTpPSsq27iS44TJygxEn8UieHLzk0EOtxTjxWsypSlLUdZUoyonzJoxWh9P350Jg/eUTwBjzo1xHDkL/vnQNqTIPIW8a9h2mkFDigYC06n+YTrwiaWkSLcT68qF2mO4Dwn6UGubjYVLK14vOCv+JDZhaYVhX8qM0TcJcKVTqAk1oW2N5cNhWi666g2JShCgpazwCQknXnpXy9s50wQJMcOnGpvAlJbsLiQRy5EfKge25tRzGPu4l2My/dSNEoTZLY/pHqb8aK3M2+rA4pD2qCMrqfxtHiOakkTHSo4uJkN5grMhLgUPuZkhWQ8iJvXigX4Qb80qjXwIoPo4lKgFoIUlSQpKhoUqEpPgaZcT0qg+yHeInNs906Arw5PAW7RodPvJ8VDhWhvUEZimya9S8SL1ygxlbkwRckT62oVKSO6DYXPiSa7hFnKU318wPKvH8I0GtAPm1UfIfWh3pJImFG88ABwM6CiFvJ4zawgTQmOxSY7kkq1lMSeV+FADiVkmLWGoMg/rRuz1Wy6Sfreo7J+/HlRbIiDyoJEt3gSAB8a4tdioxfSkNuHLl56+HGnFJCjY2oE4GQlxB+6cw6hYv8ZpM2BnTh4WNdYEKSr8UpPhMp+PzpQb94HXgPEH68OlAmJUeRE315fX4ULi2iUCNZj1tRKE+6ryPn08q5jLIWb2IPrQSisStTYIbhIAUV3JggCVHTUHqSdTVbdcJknXNNWDEY0/weHQPv+9BklLaiUg/hvz8qgMS2YP8AV9aDmzW5H7/fGinE9bn867gGoazW70xz/CPkaeSyMwHJM+fD8/OgZ7MX1Ai0cFSIP6U1iWiuG7d4WOlxefA6edGlsepvHS9CYkStMXMmP8NvSTQQmHJQsTa8H5GpnDryrE89eYPTjwoXa+FNnOZhQHPyp1opUniLSD50BGKbyOCO4lV80kiNMhk+6BaAOI5USlBmxm1jwWngD1pogKSUrKzBHux3kpIgX08eB9KVs9eYFMQke4fC8TxI5xegfwOJWw4h9swttQUg8QQbpJ/Cbjzr6JwWLRiGWn0e46gLH+ITHlpXzwls8hPEcFDpyN6vHst3kUy6nAuqlh4nsSdW3TJyX+4vSOCo50GjYtoV6n8a3fjXqD59ZEKWOZ9KQV63gRc+NFPpglWhOk1GuPBIk35D60DeJxkSSI4eA5+dRa3ipWYiOQ5D86JJB4mVIuI4k3AJ4RxFDrRQcQq9GupIHS1qB7Mg5uA16VLhubnoJoAlKIPgKdTiSBbjb86Wto8tZP5U0tuDflegMWeMe6LeOoNEFy4INlCSflUalagIAn9aIw10H+QgHoNR8/hQLRPeToZnz1FJ2gJaVeMw+RBp0kBYNr/SYPoTSccfsV3EpI+CrfOgEQrLkHKfIeFNPOyBrqT9abUlX35Cj6RxvSMpUpI6pT6xPwoJttMJQmLJSDfmRPzNJbJjqr68vIU88nXgSefDQfKmXjeYPdsP6rfpQLfSpIKoFoSLWzGogLAWL6deJOp6a0djnrBE+4JkcVn8qiMigSoQRYxEnlFBKlkrSUkHv+EdDfyqKwJIVkUNDEdeNTLCVJR9pIH4dRPjQGMZBd4AKFlcMwH7HlQPoGWCFReYPIHhR6fGUnjyofCNZ0KCu6tIhSfkfDSiW2imyhagcAJsTfgaS2TmTlMLScw/qSQR8YpbeoHofl+VOESq45g9OII6UG3bL223i0JUggLIBWg6gwJtxE8a9WJM7VfU6ljDIlwSEkGCQElRvppNeoAcS8Rm7WQRYz9OYoFjFAnMFFJkxAkwQb+J08KRtNSlK75J5Tp8qP3ewBVClKcSgKSTlEkpJy5gPUeVBGOLnJ3ie5Fx7tyYH8vI+NIS5frFqJ2koKcJSSpIJSgmxyAkJtwtTDjYOtA8llRSCm/MeF6d7ZaU3TY2mmsIuCEq0VorgRy8aMxGZHUCg8jEhUzbhXFNSNI4+XKhAqeh/OnQ4edB0pE24D40nBWWRFliL/iFx9a8u+puaaWg6g3TceIM/vxoJACwMREfkfn8KRi3ihCiNSn9KIBzDMPdUAoedM4hvNlTbWgjRiZyhQ0BJ86J2U1nWDyKj6005gEgSJF4ty+tG7EaKEOGeQHgKAwi5PKw8abdUEieI06qvA+ZpwDnokGfH9KAfWFZTwOg4ePifoKAPGHKOc8epufnXsLiATaQefGu41RJmLJ16fu1DN6ynUUE3iiVQEkHKRA5q4emtIxWC90Ej8II4KNwr/MPjQre0VA3gSSZjidakW0pcSpIuSPenQ8D4iKAYNOkAhIzoJSQDC0niCOKTqDTzWOBypUnKRYg211HhXWlk95YUhxKsqlpvlI4KHFB1jrajEPNupUlzITNjwNvunVI6UHkgaC41B8PrS89wfX9+tJ/s4oPcXKSJhXymlsN5jYSbyOEaaUFu3G9mRxC/wCLxZysqBLbaT31giApRHup4ga6eFerWt3sMWsMy2bFLSBp/KJFdoPnB/AIU8gqHdkZxMEibnoSKcxmIWjBZc0QtTYFsycq1QM4gnu6zrY07j83DUixqM2njStHZlKQku9rOq5KMsFXFMyY50EVktXm7mKdVSVN8fAUDhbBSUkSCR8+HKKJZxBH2azrZKzoRyVyNMMrGhtPHxsKdc0KVCQbDlQdxGFBJi0CSedCOII1p/8AiC3KTKkfiOqRwB5jrRiVJJEXET9JoI5pWnEDiKSDbTU0aEIgkCL29Y0pfYg20gTQC4JcEtmbXT4E3+PzpbzpF9IM+nA86TiWzAWPeSZHVIsofWuYhWYWFladf2KBl3ESFBI1NqlsOrInlAtxk8KjcKxBJA4a/OiMXicoBHggdeZHIUHsW99zzV1UdAfOZ8qEUszAE8BEyeAgc64DfjeZJuT1PxNKwrTq3Apk5S338xUEx4E2JoEbP2Y8pH8QkwjtA0vioLUCq6NckDXwFFbb2QEELanKAO24pbWVFsxxyKItOldfxoQ44ppSz2kFZKoEgGYKdRPrUbiMUpViTHGNDcG973veaBa0pBIUTIt3YM9STwp9nFNoAytqSoA94OKlRmZIIKdOQFAT50oqoJVjawzJVkKToqDIUOHmOHjRn8SyudASZumKgAKIbI40E0FtpFnB5TUju3tLCB9BxLpQ0kpUqELVnymQgZBIkgSTaJ51XWSOsCnGzpISfEW8+lB9F4fffALiMWyCb5VqKT6KArlY9gNqJSILSkkWhK7SBpDgUPQ16gjsRJt6XqMxKZ0EcPA/rUm+eWo+QoB9InmlXz4GgjF0ppQ05fOlPtHWdLK+h86HFlCfOgedw5FxccaUwuwBNeWVaCFfOkHEwZKf3yoHSkiSONDpC25yiUm5TyE6p/KljEG0JpwY4SSRfhQONupWBlPG9riOBHCnM8SeutALIMEEBfMfUcRXA8IhwWmyh7p468PA0BC8SBlHnFDNqKjkTIObuz+E/QXPhXcRkFg0ehsflSsLiUNqzzcCwF9dZPCgkXFpaRc6ep/U8Kh0pW4ZgcrmEpH9WlHJfZWDnyKdnVaylKY4BMQfGmHEO62VwBTBEcSI0HCYoHUoQkAAhxV5sQgWAGWbqFjrQ2JxClEZjpw4DwEWpgqPEHz/AFrx9aBKlcjSPGukTavIbnSg8aUE1zLbTWlJ/fSgdFdCopMxr9K4VaUBTS7X08qdChcgx0/etB57AUtCr0Em1rBPr5/GvUKh6LAzXqC67C3SxmMUOzbLaLS44ClMH8IiV25W60jejcPG4TMS0X2v7xqSQOJUj3h5T5V9DkUkmg+R0vA31juq6j86YUpN0yDf0FfSe824WBxpzutlDp1caORZ/qiyvEiapvtM9nBcQl7BNCWkJT2aLFTYBBSBa4sQfGgx5lYE3ngOlOdongoga3vQxYCSUqlKhYpIIUD1BuKTk5CaAn+I4gifDTrTqQTYFNrmwoH+G5mP30p2QNAfXX0oCFL4nKbcKY/i4TASkTPXp4U2pfCf3ypsr/f60CFxz43At8qSFRSViuJRQSOwcWW8SytKkp76QpS0BaMijlXnQfeTBMj0g3re07pbKxiSWWmgo/fwxKFcIOUR04RXzy0i/wAQfC4qTG2npBUvMRoZUlSegUghXxoNg2n7KG1g9ji3AdAl5IWB4kQr41VdpeyjFtglKA8Jt2TgzEc8rsRqPvUHsvf/ABwSEKxawD+MNrUmOKVrQTfkqfGrFs7fzGJF3mXADMvtFtRHILw6g2OhKSb8aDP8fu2tlzIsraJMJ7dtTQJ5BZGVXHQ0M/sZ9KZyZ0d73LplOsqRawM6xWyNe1ZoICcRgsSmRcgJcbKeYJgrB55fGmdn4rd/HOZWf9mfKTBbz4VV7Ed0hCleINBhsT++VdDJki9he2grddseyhL3faxCFngXGkzA4dph8snqQTVM2p7MMc1OVlS0zYsrCyRrJC8pHqaDPkgD92rihf6VK4jZa215VKKVmRldSpskcICwJjpQL2FWgSpJHXhz4WoGm4mTS4ItM0lBGov+70uBpQLQYj98K9XEa616g+wVU2o04qmnDQImvZq5SaCG3h3VweNEYlhCzFljuuJ/pWm/lesw3j9kuIbBVgnQ+nXs3AEugcgr3V/CtlXTZVQfJu0mXWl9m82ttwcFgg/ER6UIXK+sNrbJYxSOzxLKHU/zC48DqDWM+0z2Zs4Jo4nDvLyE/wC6WM0X4LkGPEE9aDNkucqX1ptFKFBKbG2UjFBQbdS2+NGnDCVj+RXPoetR+Kwq215HEFKgdD854jrTTrWihY/rUm3tFbmRt89qDoVe8nwUKARhqa6URrMVMDBhA1mZ8bfOhsQ0J86AVKdLacSaO2U0pbqUBxLUkArVJSkHiRyrisL3Znpp+tTm6WJLJdOVDiZQSlSb2nQzI1oJnHbNeSwP4nEsdi3ZCsq+18W8lyLXFQDmx0rKlIhxMoSkqbUAtS5OWFwqRHvRW2bI2bh8Qyh0shM8JkCb8qidvvhhf2LaB2SkE5hmCgvMIi0QYNqDMNnYnFYU9pgsaEGe83mJTyul2Rarzs72pYttP+24DOBMuYZQ4aDs1E+oV5VkuOBC1BRk5iowIEqJOhJtemmcYtE5VFMDgaDemPaJs/EJjENrbQoC77aVIIImCpBUAP6opKtw9l4xHbYFQakz2mGXKLWI7My3z4A1ki3krSVZcpVrlMAz0io9gLaUVMOuMmQe4sgEzYwIB85oNC217IcRJUy6y+I91aSy56plB8YFUnau5uKw5+1YeQOeXtE+Sm5t1IFSOC9ou1GSf9q7UT/xUJUbdREVefZ77VnMc+MM7hkJUqe+hZAgR9wg/Ogx1ODWbp7w/lIN+o4V6vpzae7GDxF3sM2o/iygK8im9eoP/9k="/>
          <p:cNvSpPr>
            <a:spLocks noChangeAspect="1" noChangeArrowheads="1"/>
          </p:cNvSpPr>
          <p:nvPr/>
        </p:nvSpPr>
        <p:spPr bwMode="auto">
          <a:xfrm>
            <a:off x="2289175" y="3326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5599153" y="846525"/>
            <a:ext cx="369219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1985</a:t>
            </a:r>
            <a:r>
              <a:rPr lang="fr-FR" sz="1600" b="1" dirty="0">
                <a:solidFill>
                  <a:srgbClr val="FF0000"/>
                </a:solidFill>
              </a:rPr>
              <a:t>:  </a:t>
            </a:r>
            <a:r>
              <a:rPr lang="fr-FR" sz="1600" b="1" dirty="0" err="1">
                <a:solidFill>
                  <a:srgbClr val="FF0000"/>
                </a:solidFill>
              </a:rPr>
              <a:t>unexpected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breakthrough</a:t>
            </a:r>
            <a:endParaRPr lang="fr-FR" sz="1600" b="1" dirty="0">
              <a:solidFill>
                <a:srgbClr val="FF0000"/>
              </a:solidFill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5784365" y="1387368"/>
            <a:ext cx="1171713" cy="1509236"/>
            <a:chOff x="522651" y="5717440"/>
            <a:chExt cx="1171713" cy="1509236"/>
          </a:xfrm>
        </p:grpSpPr>
        <p:pic>
          <p:nvPicPr>
            <p:cNvPr id="78" name="Picture 11" descr="David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26" y="5717440"/>
              <a:ext cx="915987" cy="106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Rectangle 18"/>
            <p:cNvSpPr>
              <a:spLocks noChangeArrowheads="1"/>
            </p:cNvSpPr>
            <p:nvPr/>
          </p:nvSpPr>
          <p:spPr bwMode="auto">
            <a:xfrm>
              <a:off x="522651" y="6765011"/>
              <a:ext cx="11717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>
                  <a:solidFill>
                    <a:schemeClr val="tx2">
                      <a:lumMod val="75000"/>
                    </a:schemeClr>
                  </a:solidFill>
                </a:rPr>
                <a:t>D. </a:t>
              </a:r>
              <a:r>
                <a:rPr lang="fr-FR" altLang="fr-FR" sz="1200" b="1" dirty="0" smtClean="0">
                  <a:solidFill>
                    <a:schemeClr val="tx2">
                      <a:lumMod val="75000"/>
                    </a:schemeClr>
                  </a:solidFill>
                </a:rPr>
                <a:t>Deutsch,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 dirty="0" smtClean="0">
                  <a:solidFill>
                    <a:schemeClr val="tx2">
                      <a:lumMod val="75000"/>
                    </a:schemeClr>
                  </a:solidFill>
                </a:rPr>
                <a:t> and </a:t>
              </a:r>
              <a:r>
                <a:rPr lang="fr-FR" altLang="fr-FR" sz="1200" b="1" dirty="0" err="1" smtClean="0">
                  <a:solidFill>
                    <a:schemeClr val="tx2">
                      <a:lumMod val="75000"/>
                    </a:schemeClr>
                  </a:solidFill>
                </a:rPr>
                <a:t>others</a:t>
              </a:r>
              <a:r>
                <a:rPr lang="fr-FR" altLang="fr-FR" sz="1200" b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endParaRPr lang="fr-FR" altLang="fr-FR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80" name="ZoneTexte 79"/>
          <p:cNvSpPr txBox="1"/>
          <p:nvPr/>
        </p:nvSpPr>
        <p:spPr>
          <a:xfrm>
            <a:off x="7147388" y="1502477"/>
            <a:ext cx="2771800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cs typeface="Arial" panose="020B0604020202020204" pitchFamily="34" charset="0"/>
              </a:rPr>
              <a:t> </a:t>
            </a:r>
            <a:r>
              <a:rPr lang="fr-FR" b="1" i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Quantum </a:t>
            </a:r>
            <a:r>
              <a:rPr lang="fr-FR" b="1" i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mechanics</a:t>
            </a:r>
            <a:r>
              <a:rPr lang="fr-FR" b="1" i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fr-FR" b="1" i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provides</a:t>
            </a:r>
            <a:r>
              <a:rPr lang="fr-FR" b="1" i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b="1" i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fr-FR" b="1" i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computational</a:t>
            </a:r>
            <a:r>
              <a:rPr lang="fr-FR" b="1" i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b="1" i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resources</a:t>
            </a:r>
            <a:endParaRPr lang="fr-FR" b="1" i="1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66" name="Picture 2" descr="http://www.uibk.ac.at/th-physik/qo/research/pictures/spinmode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9175" y="1336913"/>
            <a:ext cx="1587285" cy="1210890"/>
          </a:xfrm>
          <a:prstGeom prst="rect">
            <a:avLst/>
          </a:prstGeom>
          <a:noFill/>
        </p:spPr>
      </p:pic>
      <p:grpSp>
        <p:nvGrpSpPr>
          <p:cNvPr id="17" name="Groupe 16"/>
          <p:cNvGrpSpPr/>
          <p:nvPr/>
        </p:nvGrpSpPr>
        <p:grpSpPr>
          <a:xfrm>
            <a:off x="655043" y="1376399"/>
            <a:ext cx="1024532" cy="1388559"/>
            <a:chOff x="378763" y="5623660"/>
            <a:chExt cx="1024532" cy="1388559"/>
          </a:xfrm>
        </p:grpSpPr>
        <p:pic>
          <p:nvPicPr>
            <p:cNvPr id="58" name="Picture 4" descr="feynm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19" y="5623660"/>
              <a:ext cx="998176" cy="109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378763" y="6735220"/>
              <a:ext cx="93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altLang="fr-FR" sz="1200" b="1" dirty="0">
                  <a:solidFill>
                    <a:schemeClr val="tx2">
                      <a:lumMod val="75000"/>
                    </a:schemeClr>
                  </a:solidFill>
                </a:rPr>
                <a:t>R. Feynman</a:t>
              </a:r>
              <a:endParaRPr lang="fr-FR" altLang="fr-FR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56" name="ZoneTexte 55"/>
          <p:cNvSpPr txBox="1"/>
          <p:nvPr/>
        </p:nvSpPr>
        <p:spPr>
          <a:xfrm>
            <a:off x="359115" y="711175"/>
            <a:ext cx="3990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1982: </a:t>
            </a:r>
            <a:r>
              <a:rPr lang="fr-FR" altLang="fr-F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altLang="fr-FR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Solving</a:t>
            </a:r>
            <a:r>
              <a:rPr lang="fr-FR" altLang="fr-F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quantum </a:t>
            </a:r>
            <a:r>
              <a:rPr lang="fr-FR" sz="1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systems</a:t>
            </a:r>
            <a:r>
              <a:rPr lang="fr-FR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too</a:t>
            </a:r>
            <a:r>
              <a:rPr lang="fr-FR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difficult</a:t>
            </a:r>
            <a:r>
              <a:rPr lang="fr-FR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fr-FR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quantum simulation </a:t>
            </a:r>
            <a:r>
              <a:rPr lang="fr-FR" sz="1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needed</a:t>
            </a:r>
            <a:r>
              <a:rPr lang="fr-FR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!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984375" y="25087"/>
            <a:ext cx="7068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Quantum </a:t>
            </a:r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machines  for Quantum </a:t>
            </a:r>
            <a:r>
              <a:rPr lang="fr-FR" sz="2800" dirty="0" err="1">
                <a:solidFill>
                  <a:schemeClr val="accent1">
                    <a:lumMod val="50000"/>
                  </a:schemeClr>
                </a:solidFill>
              </a:rPr>
              <a:t>Computing</a:t>
            </a:r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396BBD1A-B749-423C-92E2-38560C96884E}"/>
              </a:ext>
            </a:extLst>
          </p:cNvPr>
          <p:cNvSpPr txBox="1"/>
          <p:nvPr/>
        </p:nvSpPr>
        <p:spPr>
          <a:xfrm>
            <a:off x="3272236" y="2706430"/>
            <a:ext cx="2339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err="1">
                <a:solidFill>
                  <a:schemeClr val="accent1">
                    <a:lumMod val="75000"/>
                  </a:schemeClr>
                </a:solidFill>
              </a:rPr>
              <a:t>Classical</a:t>
            </a: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b="1" u="sng" dirty="0" err="1">
                <a:solidFill>
                  <a:schemeClr val="accent1">
                    <a:lumMod val="75000"/>
                  </a:schemeClr>
                </a:solidFill>
              </a:rPr>
              <a:t>computing</a:t>
            </a: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E8A5BD78-617F-4538-94D3-83DCB3FFC6FB}"/>
              </a:ext>
            </a:extLst>
          </p:cNvPr>
          <p:cNvSpPr txBox="1"/>
          <p:nvPr/>
        </p:nvSpPr>
        <p:spPr>
          <a:xfrm>
            <a:off x="3851337" y="3145363"/>
            <a:ext cx="2204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N  (0,1)  bits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evolving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among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fr-FR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states</a:t>
            </a: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2797397B-B4E4-49A5-82DD-E1C6DE4522EF}"/>
              </a:ext>
            </a:extLst>
          </p:cNvPr>
          <p:cNvGrpSpPr/>
          <p:nvPr/>
        </p:nvGrpSpPr>
        <p:grpSpPr>
          <a:xfrm>
            <a:off x="6100839" y="2977706"/>
            <a:ext cx="3728667" cy="465713"/>
            <a:chOff x="5101945" y="1022309"/>
            <a:chExt cx="3728667" cy="465713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E73534D-FF0C-4C44-82BF-7284FB44A02E}"/>
                </a:ext>
              </a:extLst>
            </p:cNvPr>
            <p:cNvSpPr/>
            <p:nvPr/>
          </p:nvSpPr>
          <p:spPr>
            <a:xfrm>
              <a:off x="5159649" y="1022309"/>
              <a:ext cx="257489" cy="465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48676D8-10C2-4E0D-B3D1-5D3C1934428F}"/>
                </a:ext>
              </a:extLst>
            </p:cNvPr>
            <p:cNvSpPr/>
            <p:nvPr/>
          </p:nvSpPr>
          <p:spPr>
            <a:xfrm>
              <a:off x="5417138" y="1022309"/>
              <a:ext cx="257489" cy="465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001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5FACB5A-68B1-40AC-AD1A-1849B4089959}"/>
                </a:ext>
              </a:extLst>
            </p:cNvPr>
            <p:cNvSpPr/>
            <p:nvPr/>
          </p:nvSpPr>
          <p:spPr>
            <a:xfrm>
              <a:off x="5665210" y="1022309"/>
              <a:ext cx="257489" cy="465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A4F2143-85E9-49B0-ADD5-5A64323BD57B}"/>
                </a:ext>
              </a:extLst>
            </p:cNvPr>
            <p:cNvSpPr/>
            <p:nvPr/>
          </p:nvSpPr>
          <p:spPr>
            <a:xfrm>
              <a:off x="5922699" y="1022309"/>
              <a:ext cx="257489" cy="465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B9BD740-F57B-4155-A707-776AB4283F89}"/>
                </a:ext>
              </a:extLst>
            </p:cNvPr>
            <p:cNvSpPr/>
            <p:nvPr/>
          </p:nvSpPr>
          <p:spPr>
            <a:xfrm>
              <a:off x="6172909" y="1022309"/>
              <a:ext cx="257489" cy="465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9F43252-EE14-4C87-A625-9876E1EF4C33}"/>
                </a:ext>
              </a:extLst>
            </p:cNvPr>
            <p:cNvSpPr/>
            <p:nvPr/>
          </p:nvSpPr>
          <p:spPr>
            <a:xfrm>
              <a:off x="6430398" y="1022309"/>
              <a:ext cx="257489" cy="465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D1B6E31-27B4-40B1-92E8-2C0306845469}"/>
                </a:ext>
              </a:extLst>
            </p:cNvPr>
            <p:cNvSpPr/>
            <p:nvPr/>
          </p:nvSpPr>
          <p:spPr>
            <a:xfrm>
              <a:off x="6678469" y="1022309"/>
              <a:ext cx="257489" cy="465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A9D8D85-0836-46C9-BD88-602D18E3A349}"/>
                </a:ext>
              </a:extLst>
            </p:cNvPr>
            <p:cNvSpPr/>
            <p:nvPr/>
          </p:nvSpPr>
          <p:spPr>
            <a:xfrm>
              <a:off x="6935959" y="1022309"/>
              <a:ext cx="257489" cy="465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B5F224F-C8B2-4899-9A55-D708631CE907}"/>
                </a:ext>
              </a:extLst>
            </p:cNvPr>
            <p:cNvSpPr/>
            <p:nvPr/>
          </p:nvSpPr>
          <p:spPr>
            <a:xfrm>
              <a:off x="7196010" y="1022309"/>
              <a:ext cx="257489" cy="465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3CAF497-0ED1-440D-A0C3-9A6CA1F7E944}"/>
                </a:ext>
              </a:extLst>
            </p:cNvPr>
            <p:cNvSpPr/>
            <p:nvPr/>
          </p:nvSpPr>
          <p:spPr>
            <a:xfrm>
              <a:off x="7453499" y="1022309"/>
              <a:ext cx="257489" cy="465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3496F8F-AD54-4F30-AF6E-C4BB594DF039}"/>
                </a:ext>
              </a:extLst>
            </p:cNvPr>
            <p:cNvSpPr/>
            <p:nvPr/>
          </p:nvSpPr>
          <p:spPr>
            <a:xfrm>
              <a:off x="7701571" y="1022309"/>
              <a:ext cx="257489" cy="465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0B238FD-AE9B-46B1-B51B-BF29BD0B276C}"/>
                </a:ext>
              </a:extLst>
            </p:cNvPr>
            <p:cNvSpPr/>
            <p:nvPr/>
          </p:nvSpPr>
          <p:spPr>
            <a:xfrm>
              <a:off x="7959060" y="1022309"/>
              <a:ext cx="257489" cy="465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B073EE8-FFAE-4C28-9EFF-ABF350377FC5}"/>
                </a:ext>
              </a:extLst>
            </p:cNvPr>
            <p:cNvSpPr/>
            <p:nvPr/>
          </p:nvSpPr>
          <p:spPr>
            <a:xfrm>
              <a:off x="8209270" y="1022309"/>
              <a:ext cx="257489" cy="465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4CBC93B-8683-4ABD-A7C2-7E96D2ABAE83}"/>
                </a:ext>
              </a:extLst>
            </p:cNvPr>
            <p:cNvSpPr/>
            <p:nvPr/>
          </p:nvSpPr>
          <p:spPr>
            <a:xfrm>
              <a:off x="8466759" y="1022309"/>
              <a:ext cx="257489" cy="465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41EA43B6-EBFB-4E67-AB06-DC6DE430CE3F}"/>
                </a:ext>
              </a:extLst>
            </p:cNvPr>
            <p:cNvGrpSpPr/>
            <p:nvPr/>
          </p:nvGrpSpPr>
          <p:grpSpPr>
            <a:xfrm>
              <a:off x="5101945" y="1109304"/>
              <a:ext cx="1196112" cy="291723"/>
              <a:chOff x="5101945" y="1124744"/>
              <a:chExt cx="1196112" cy="291723"/>
            </a:xfrm>
          </p:grpSpPr>
          <p:grpSp>
            <p:nvGrpSpPr>
              <p:cNvPr id="113" name="Groupe 112">
                <a:extLst>
                  <a:ext uri="{FF2B5EF4-FFF2-40B4-BE49-F238E27FC236}">
                    <a16:creationId xmlns:a16="http://schemas.microsoft.com/office/drawing/2014/main" id="{E99EC9F7-F92E-41F4-AE71-2291D1585A6F}"/>
                  </a:ext>
                </a:extLst>
              </p:cNvPr>
              <p:cNvGrpSpPr/>
              <p:nvPr/>
            </p:nvGrpSpPr>
            <p:grpSpPr>
              <a:xfrm>
                <a:off x="5101945" y="1132841"/>
                <a:ext cx="688128" cy="283626"/>
                <a:chOff x="5101945" y="1132841"/>
                <a:chExt cx="688128" cy="283626"/>
              </a:xfrm>
            </p:grpSpPr>
            <p:sp>
              <p:nvSpPr>
                <p:cNvPr id="117" name="ZoneTexte 116">
                  <a:extLst>
                    <a:ext uri="{FF2B5EF4-FFF2-40B4-BE49-F238E27FC236}">
                      <a16:creationId xmlns:a16="http://schemas.microsoft.com/office/drawing/2014/main" id="{DC5A90F1-2AAA-418F-9110-9210E2B4B503}"/>
                    </a:ext>
                  </a:extLst>
                </p:cNvPr>
                <p:cNvSpPr txBox="1"/>
                <p:nvPr/>
              </p:nvSpPr>
              <p:spPr>
                <a:xfrm>
                  <a:off x="5101945" y="1139468"/>
                  <a:ext cx="43633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FF0000"/>
                      </a:solidFill>
                    </a:rPr>
                    <a:t>0/1</a:t>
                  </a:r>
                </a:p>
              </p:txBody>
            </p:sp>
            <p:sp>
              <p:nvSpPr>
                <p:cNvPr id="118" name="ZoneTexte 117">
                  <a:extLst>
                    <a:ext uri="{FF2B5EF4-FFF2-40B4-BE49-F238E27FC236}">
                      <a16:creationId xmlns:a16="http://schemas.microsoft.com/office/drawing/2014/main" id="{262C995E-EC69-46BF-8CE2-DDE5ED18D548}"/>
                    </a:ext>
                  </a:extLst>
                </p:cNvPr>
                <p:cNvSpPr txBox="1"/>
                <p:nvPr/>
              </p:nvSpPr>
              <p:spPr>
                <a:xfrm>
                  <a:off x="5353735" y="1132841"/>
                  <a:ext cx="43633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FF0000"/>
                      </a:solidFill>
                    </a:rPr>
                    <a:t>0/1</a:t>
                  </a:r>
                </a:p>
              </p:txBody>
            </p:sp>
          </p:grpSp>
          <p:grpSp>
            <p:nvGrpSpPr>
              <p:cNvPr id="114" name="Groupe 113">
                <a:extLst>
                  <a:ext uri="{FF2B5EF4-FFF2-40B4-BE49-F238E27FC236}">
                    <a16:creationId xmlns:a16="http://schemas.microsoft.com/office/drawing/2014/main" id="{06240C00-ACFC-410F-9EFD-50ECF12E1E89}"/>
                  </a:ext>
                </a:extLst>
              </p:cNvPr>
              <p:cNvGrpSpPr/>
              <p:nvPr/>
            </p:nvGrpSpPr>
            <p:grpSpPr>
              <a:xfrm>
                <a:off x="5609929" y="1124744"/>
                <a:ext cx="688128" cy="283626"/>
                <a:chOff x="5101945" y="1132841"/>
                <a:chExt cx="688128" cy="283626"/>
              </a:xfrm>
            </p:grpSpPr>
            <p:sp>
              <p:nvSpPr>
                <p:cNvPr id="115" name="ZoneTexte 114">
                  <a:extLst>
                    <a:ext uri="{FF2B5EF4-FFF2-40B4-BE49-F238E27FC236}">
                      <a16:creationId xmlns:a16="http://schemas.microsoft.com/office/drawing/2014/main" id="{DBEC3871-0676-4302-A222-E6B493B19412}"/>
                    </a:ext>
                  </a:extLst>
                </p:cNvPr>
                <p:cNvSpPr txBox="1"/>
                <p:nvPr/>
              </p:nvSpPr>
              <p:spPr>
                <a:xfrm>
                  <a:off x="5101945" y="1139468"/>
                  <a:ext cx="43633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FF0000"/>
                      </a:solidFill>
                    </a:rPr>
                    <a:t>0/1</a:t>
                  </a:r>
                </a:p>
              </p:txBody>
            </p:sp>
            <p:sp>
              <p:nvSpPr>
                <p:cNvPr id="116" name="ZoneTexte 115">
                  <a:extLst>
                    <a:ext uri="{FF2B5EF4-FFF2-40B4-BE49-F238E27FC236}">
                      <a16:creationId xmlns:a16="http://schemas.microsoft.com/office/drawing/2014/main" id="{A68D4A7E-67C2-48A9-BB06-565D15439A60}"/>
                    </a:ext>
                  </a:extLst>
                </p:cNvPr>
                <p:cNvSpPr txBox="1"/>
                <p:nvPr/>
              </p:nvSpPr>
              <p:spPr>
                <a:xfrm>
                  <a:off x="5353735" y="1132841"/>
                  <a:ext cx="43633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FF0000"/>
                      </a:solidFill>
                    </a:rPr>
                    <a:t>0/1</a:t>
                  </a:r>
                </a:p>
              </p:txBody>
            </p:sp>
          </p:grpSp>
        </p:grpSp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A9D9F4E8-552D-4AFA-B4C0-B185DAC7C4E8}"/>
                </a:ext>
              </a:extLst>
            </p:cNvPr>
            <p:cNvGrpSpPr/>
            <p:nvPr/>
          </p:nvGrpSpPr>
          <p:grpSpPr>
            <a:xfrm>
              <a:off x="6119050" y="1109304"/>
              <a:ext cx="1196112" cy="291723"/>
              <a:chOff x="5101945" y="1124744"/>
              <a:chExt cx="1196112" cy="291723"/>
            </a:xfrm>
          </p:grpSpPr>
          <p:grpSp>
            <p:nvGrpSpPr>
              <p:cNvPr id="107" name="Groupe 106">
                <a:extLst>
                  <a:ext uri="{FF2B5EF4-FFF2-40B4-BE49-F238E27FC236}">
                    <a16:creationId xmlns:a16="http://schemas.microsoft.com/office/drawing/2014/main" id="{70749BBD-2F76-4557-BB07-44CB98678B06}"/>
                  </a:ext>
                </a:extLst>
              </p:cNvPr>
              <p:cNvGrpSpPr/>
              <p:nvPr/>
            </p:nvGrpSpPr>
            <p:grpSpPr>
              <a:xfrm>
                <a:off x="5101945" y="1132841"/>
                <a:ext cx="688128" cy="283626"/>
                <a:chOff x="5101945" y="1132841"/>
                <a:chExt cx="688128" cy="283626"/>
              </a:xfrm>
            </p:grpSpPr>
            <p:sp>
              <p:nvSpPr>
                <p:cNvPr id="111" name="ZoneTexte 110">
                  <a:extLst>
                    <a:ext uri="{FF2B5EF4-FFF2-40B4-BE49-F238E27FC236}">
                      <a16:creationId xmlns:a16="http://schemas.microsoft.com/office/drawing/2014/main" id="{A8DE5336-4B4F-48CB-BD27-64E28A72ACBC}"/>
                    </a:ext>
                  </a:extLst>
                </p:cNvPr>
                <p:cNvSpPr txBox="1"/>
                <p:nvPr/>
              </p:nvSpPr>
              <p:spPr>
                <a:xfrm>
                  <a:off x="5101945" y="1139468"/>
                  <a:ext cx="43633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FF0000"/>
                      </a:solidFill>
                    </a:rPr>
                    <a:t>0/1</a:t>
                  </a:r>
                </a:p>
              </p:txBody>
            </p:sp>
            <p:sp>
              <p:nvSpPr>
                <p:cNvPr id="112" name="ZoneTexte 111">
                  <a:extLst>
                    <a:ext uri="{FF2B5EF4-FFF2-40B4-BE49-F238E27FC236}">
                      <a16:creationId xmlns:a16="http://schemas.microsoft.com/office/drawing/2014/main" id="{40A321CB-4268-4736-B917-4180409C2C0D}"/>
                    </a:ext>
                  </a:extLst>
                </p:cNvPr>
                <p:cNvSpPr txBox="1"/>
                <p:nvPr/>
              </p:nvSpPr>
              <p:spPr>
                <a:xfrm>
                  <a:off x="5353735" y="1132841"/>
                  <a:ext cx="43633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FF0000"/>
                      </a:solidFill>
                    </a:rPr>
                    <a:t>0/1</a:t>
                  </a:r>
                </a:p>
              </p:txBody>
            </p:sp>
          </p:grpSp>
          <p:grpSp>
            <p:nvGrpSpPr>
              <p:cNvPr id="108" name="Groupe 107">
                <a:extLst>
                  <a:ext uri="{FF2B5EF4-FFF2-40B4-BE49-F238E27FC236}">
                    <a16:creationId xmlns:a16="http://schemas.microsoft.com/office/drawing/2014/main" id="{FE087576-647E-4C63-91C4-26BC2E2CC782}"/>
                  </a:ext>
                </a:extLst>
              </p:cNvPr>
              <p:cNvGrpSpPr/>
              <p:nvPr/>
            </p:nvGrpSpPr>
            <p:grpSpPr>
              <a:xfrm>
                <a:off x="5609929" y="1124744"/>
                <a:ext cx="688128" cy="283626"/>
                <a:chOff x="5101945" y="1132841"/>
                <a:chExt cx="688128" cy="283626"/>
              </a:xfrm>
            </p:grpSpPr>
            <p:sp>
              <p:nvSpPr>
                <p:cNvPr id="109" name="ZoneTexte 108">
                  <a:extLst>
                    <a:ext uri="{FF2B5EF4-FFF2-40B4-BE49-F238E27FC236}">
                      <a16:creationId xmlns:a16="http://schemas.microsoft.com/office/drawing/2014/main" id="{A58EB126-8F33-474A-A137-D1F6CFC7FFF8}"/>
                    </a:ext>
                  </a:extLst>
                </p:cNvPr>
                <p:cNvSpPr txBox="1"/>
                <p:nvPr/>
              </p:nvSpPr>
              <p:spPr>
                <a:xfrm>
                  <a:off x="5101945" y="1139468"/>
                  <a:ext cx="43633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FF0000"/>
                      </a:solidFill>
                    </a:rPr>
                    <a:t>0/1</a:t>
                  </a:r>
                </a:p>
              </p:txBody>
            </p:sp>
            <p:sp>
              <p:nvSpPr>
                <p:cNvPr id="110" name="ZoneTexte 109">
                  <a:extLst>
                    <a:ext uri="{FF2B5EF4-FFF2-40B4-BE49-F238E27FC236}">
                      <a16:creationId xmlns:a16="http://schemas.microsoft.com/office/drawing/2014/main" id="{9DC946CC-7919-480D-A7A6-6DC6D739031C}"/>
                    </a:ext>
                  </a:extLst>
                </p:cNvPr>
                <p:cNvSpPr txBox="1"/>
                <p:nvPr/>
              </p:nvSpPr>
              <p:spPr>
                <a:xfrm>
                  <a:off x="5353735" y="1132841"/>
                  <a:ext cx="43633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FF0000"/>
                      </a:solidFill>
                    </a:rPr>
                    <a:t>0/1</a:t>
                  </a:r>
                </a:p>
              </p:txBody>
            </p:sp>
          </p:grpSp>
        </p:grp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C78CA9DA-BE7C-426F-AF20-AE879302DB52}"/>
                </a:ext>
              </a:extLst>
            </p:cNvPr>
            <p:cNvGrpSpPr/>
            <p:nvPr/>
          </p:nvGrpSpPr>
          <p:grpSpPr>
            <a:xfrm>
              <a:off x="7153604" y="1112695"/>
              <a:ext cx="669912" cy="284940"/>
              <a:chOff x="5344103" y="1127836"/>
              <a:chExt cx="669912" cy="284940"/>
            </a:xfrm>
          </p:grpSpPr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1DE893AE-A59A-4200-8200-E03B14FE960D}"/>
                  </a:ext>
                </a:extLst>
              </p:cNvPr>
              <p:cNvSpPr txBox="1"/>
              <p:nvPr/>
            </p:nvSpPr>
            <p:spPr>
              <a:xfrm>
                <a:off x="5344103" y="1127836"/>
                <a:ext cx="4363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solidFill>
                      <a:srgbClr val="FF0000"/>
                    </a:solidFill>
                  </a:rPr>
                  <a:t>0/1</a:t>
                </a:r>
              </a:p>
            </p:txBody>
          </p:sp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BB353ED2-C79F-4828-87DA-30E64BAD6480}"/>
                  </a:ext>
                </a:extLst>
              </p:cNvPr>
              <p:cNvSpPr txBox="1"/>
              <p:nvPr/>
            </p:nvSpPr>
            <p:spPr>
              <a:xfrm>
                <a:off x="5577677" y="1135777"/>
                <a:ext cx="4363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solidFill>
                      <a:srgbClr val="FF0000"/>
                    </a:solidFill>
                  </a:rPr>
                  <a:t>0/1</a:t>
                </a:r>
              </a:p>
            </p:txBody>
          </p:sp>
        </p:grpSp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B8B52B14-0692-4B21-8A7B-0A6800F8EF07}"/>
                </a:ext>
              </a:extLst>
            </p:cNvPr>
            <p:cNvGrpSpPr/>
            <p:nvPr/>
          </p:nvGrpSpPr>
          <p:grpSpPr>
            <a:xfrm>
              <a:off x="7653809" y="1112695"/>
              <a:ext cx="669912" cy="284940"/>
              <a:chOff x="5344103" y="1127836"/>
              <a:chExt cx="669912" cy="284940"/>
            </a:xfrm>
          </p:grpSpPr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4C61EBC0-4D1C-4678-B7E6-B7667530791E}"/>
                  </a:ext>
                </a:extLst>
              </p:cNvPr>
              <p:cNvSpPr txBox="1"/>
              <p:nvPr/>
            </p:nvSpPr>
            <p:spPr>
              <a:xfrm>
                <a:off x="5344103" y="1127836"/>
                <a:ext cx="4363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solidFill>
                      <a:srgbClr val="FF0000"/>
                    </a:solidFill>
                  </a:rPr>
                  <a:t>0/1</a:t>
                </a:r>
              </a:p>
            </p:txBody>
          </p: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EAE05C4D-A1B5-4E76-985C-1216994E82D1}"/>
                  </a:ext>
                </a:extLst>
              </p:cNvPr>
              <p:cNvSpPr txBox="1"/>
              <p:nvPr/>
            </p:nvSpPr>
            <p:spPr>
              <a:xfrm>
                <a:off x="5577677" y="1135777"/>
                <a:ext cx="4363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solidFill>
                      <a:srgbClr val="FF0000"/>
                    </a:solidFill>
                  </a:rPr>
                  <a:t>0/1</a:t>
                </a:r>
              </a:p>
            </p:txBody>
          </p:sp>
        </p:grpSp>
        <p:grpSp>
          <p:nvGrpSpPr>
            <p:cNvPr id="100" name="Groupe 99">
              <a:extLst>
                <a:ext uri="{FF2B5EF4-FFF2-40B4-BE49-F238E27FC236}">
                  <a16:creationId xmlns:a16="http://schemas.microsoft.com/office/drawing/2014/main" id="{B847FA1F-4A3D-4AA8-9416-2D5E7D30DA47}"/>
                </a:ext>
              </a:extLst>
            </p:cNvPr>
            <p:cNvGrpSpPr/>
            <p:nvPr/>
          </p:nvGrpSpPr>
          <p:grpSpPr>
            <a:xfrm>
              <a:off x="8160700" y="1112695"/>
              <a:ext cx="669912" cy="284940"/>
              <a:chOff x="5344103" y="1127836"/>
              <a:chExt cx="669912" cy="284940"/>
            </a:xfrm>
          </p:grpSpPr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051D99BF-BB30-49C3-B0F0-440CCD105996}"/>
                  </a:ext>
                </a:extLst>
              </p:cNvPr>
              <p:cNvSpPr txBox="1"/>
              <p:nvPr/>
            </p:nvSpPr>
            <p:spPr>
              <a:xfrm>
                <a:off x="5344103" y="1127836"/>
                <a:ext cx="4363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solidFill>
                      <a:srgbClr val="FF0000"/>
                    </a:solidFill>
                  </a:rPr>
                  <a:t>0/1</a:t>
                </a:r>
              </a:p>
            </p:txBody>
          </p:sp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6371997C-6BD6-4308-92CA-604438B5C4A0}"/>
                  </a:ext>
                </a:extLst>
              </p:cNvPr>
              <p:cNvSpPr txBox="1"/>
              <p:nvPr/>
            </p:nvSpPr>
            <p:spPr>
              <a:xfrm>
                <a:off x="5577677" y="1135777"/>
                <a:ext cx="4363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solidFill>
                      <a:srgbClr val="FF0000"/>
                    </a:solidFill>
                  </a:rPr>
                  <a:t>0/1</a:t>
                </a:r>
              </a:p>
            </p:txBody>
          </p:sp>
        </p:grpSp>
      </p:grpSp>
      <p:graphicFrame>
        <p:nvGraphicFramePr>
          <p:cNvPr id="119" name="Objet 118">
            <a:extLst>
              <a:ext uri="{FF2B5EF4-FFF2-40B4-BE49-F238E27FC236}">
                <a16:creationId xmlns:a16="http://schemas.microsoft.com/office/drawing/2014/main" id="{C82A7C97-3082-4506-825C-39250F0990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275324"/>
              </p:ext>
            </p:extLst>
          </p:nvPr>
        </p:nvGraphicFramePr>
        <p:xfrm>
          <a:off x="6100839" y="3510817"/>
          <a:ext cx="3146425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8" name="Equation" r:id="rId6" imgW="1612800" imgH="241200" progId="Equation.DSMT4">
                  <p:embed/>
                </p:oleObj>
              </mc:Choice>
              <mc:Fallback>
                <p:oleObj name="Equation" r:id="rId6" imgW="1612800" imgH="241200" progId="Equation.DSMT4">
                  <p:embed/>
                  <p:pic>
                    <p:nvPicPr>
                      <p:cNvPr id="233" name="Objet 232">
                        <a:extLst>
                          <a:ext uri="{FF2B5EF4-FFF2-40B4-BE49-F238E27FC236}">
                            <a16:creationId xmlns:a16="http://schemas.microsoft.com/office/drawing/2014/main" id="{C82A7C97-3082-4506-825C-39250F0990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839" y="3510817"/>
                        <a:ext cx="3146425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0" name="Groupe 119"/>
          <p:cNvGrpSpPr/>
          <p:nvPr/>
        </p:nvGrpSpPr>
        <p:grpSpPr>
          <a:xfrm>
            <a:off x="1277256" y="3257839"/>
            <a:ext cx="2228239" cy="1252984"/>
            <a:chOff x="6878675" y="1521652"/>
            <a:chExt cx="1966784" cy="693738"/>
          </a:xfrm>
        </p:grpSpPr>
        <p:pic>
          <p:nvPicPr>
            <p:cNvPr id="121" name="Picture 7" descr="aabbTnim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1002" y="1521652"/>
              <a:ext cx="1798638" cy="69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" name="ZoneTexte 121"/>
            <p:cNvSpPr txBox="1"/>
            <p:nvPr/>
          </p:nvSpPr>
          <p:spPr>
            <a:xfrm>
              <a:off x="6878675" y="1528685"/>
              <a:ext cx="1966784" cy="170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FFFF66"/>
                  </a:solidFill>
                </a:rPr>
                <a:t>Universal Turing </a:t>
              </a:r>
              <a:r>
                <a:rPr lang="fr-FR" sz="1400" b="1" dirty="0" smtClean="0">
                  <a:solidFill>
                    <a:srgbClr val="FFFF66"/>
                  </a:solidFill>
                </a:rPr>
                <a:t>machine ? </a:t>
              </a:r>
              <a:endParaRPr lang="fr-FR" sz="1400" b="1" dirty="0">
                <a:solidFill>
                  <a:srgbClr val="FFFF66"/>
                </a:solidFill>
              </a:endParaRPr>
            </a:p>
          </p:txBody>
        </p:sp>
      </p:grpSp>
      <p:sp>
        <p:nvSpPr>
          <p:cNvPr id="123" name="ZoneTexte 122">
            <a:extLst>
              <a:ext uri="{FF2B5EF4-FFF2-40B4-BE49-F238E27FC236}">
                <a16:creationId xmlns:a16="http://schemas.microsoft.com/office/drawing/2014/main" id="{F0278E80-BFA2-4814-8138-E8524E4E366D}"/>
              </a:ext>
            </a:extLst>
          </p:cNvPr>
          <p:cNvSpPr txBox="1"/>
          <p:nvPr/>
        </p:nvSpPr>
        <p:spPr>
          <a:xfrm>
            <a:off x="3669713" y="4072662"/>
            <a:ext cx="2462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Quantum </a:t>
            </a:r>
            <a:r>
              <a:rPr lang="fr-FR" sz="2000" b="1" u="sng" dirty="0" err="1">
                <a:solidFill>
                  <a:schemeClr val="accent1">
                    <a:lumMod val="75000"/>
                  </a:schemeClr>
                </a:solidFill>
              </a:rPr>
              <a:t>computing</a:t>
            </a: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33B98EAC-A697-4069-A310-289626FD03E2}"/>
              </a:ext>
            </a:extLst>
          </p:cNvPr>
          <p:cNvSpPr txBox="1"/>
          <p:nvPr/>
        </p:nvSpPr>
        <p:spPr>
          <a:xfrm>
            <a:off x="3187559" y="4725500"/>
            <a:ext cx="3400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evolution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of a N </a:t>
            </a:r>
            <a:r>
              <a:rPr lang="fr-FR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qubit</a:t>
            </a:r>
            <a:endParaRPr lang="fr-F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quantum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register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among</a:t>
            </a:r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ctr"/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superpositions of  2</a:t>
            </a:r>
            <a:r>
              <a:rPr lang="fr-FR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basis states </a:t>
            </a:r>
          </a:p>
        </p:txBody>
      </p:sp>
      <p:sp>
        <p:nvSpPr>
          <p:cNvPr id="131" name="Text Box 5">
            <a:extLst>
              <a:ext uri="{FF2B5EF4-FFF2-40B4-BE49-F238E27FC236}">
                <a16:creationId xmlns:a16="http://schemas.microsoft.com/office/drawing/2014/main" id="{68A3903A-F5B6-4EF9-BC4C-DB577F06B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426" y="5879155"/>
            <a:ext cx="28813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dirty="0"/>
              <a:t>N = 2</a:t>
            </a:r>
            <a:r>
              <a:rPr lang="fr-FR" altLang="fr-FR" baseline="30000" dirty="0"/>
              <a:t>n</a:t>
            </a:r>
            <a:r>
              <a:rPr lang="fr-FR" altLang="fr-FR" dirty="0"/>
              <a:t> </a:t>
            </a:r>
            <a:r>
              <a:rPr lang="fr-FR" altLang="fr-FR" dirty="0" err="1"/>
              <a:t>computational</a:t>
            </a:r>
            <a:r>
              <a:rPr lang="fr-FR" altLang="fr-FR" dirty="0"/>
              <a:t> </a:t>
            </a:r>
          </a:p>
          <a:p>
            <a:pPr algn="ctr"/>
            <a:r>
              <a:rPr lang="fr-FR" altLang="fr-FR" b="1" dirty="0"/>
              <a:t>basis states </a:t>
            </a:r>
          </a:p>
        </p:txBody>
      </p:sp>
      <p:grpSp>
        <p:nvGrpSpPr>
          <p:cNvPr id="133" name="Groupe 132"/>
          <p:cNvGrpSpPr/>
          <p:nvPr/>
        </p:nvGrpSpPr>
        <p:grpSpPr>
          <a:xfrm>
            <a:off x="7076204" y="4379102"/>
            <a:ext cx="4422351" cy="2220700"/>
            <a:chOff x="3904150" y="3760815"/>
            <a:chExt cx="5255078" cy="2708390"/>
          </a:xfrm>
        </p:grpSpPr>
        <p:sp>
          <p:nvSpPr>
            <p:cNvPr id="138" name="Line 97">
              <a:extLst>
                <a:ext uri="{FF2B5EF4-FFF2-40B4-BE49-F238E27FC236}">
                  <a16:creationId xmlns:a16="http://schemas.microsoft.com/office/drawing/2014/main" id="{AEA0E773-F4EC-4E84-A85A-B974D394B6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6222" y="4186386"/>
              <a:ext cx="31054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900" b="1"/>
            </a:p>
          </p:txBody>
        </p:sp>
        <p:sp>
          <p:nvSpPr>
            <p:cNvPr id="139" name="Line 98">
              <a:extLst>
                <a:ext uri="{FF2B5EF4-FFF2-40B4-BE49-F238E27FC236}">
                  <a16:creationId xmlns:a16="http://schemas.microsoft.com/office/drawing/2014/main" id="{7ED2EC85-F26C-48A9-88FE-BD67C41989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6222" y="4541608"/>
              <a:ext cx="31054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900" b="1"/>
            </a:p>
          </p:txBody>
        </p:sp>
        <p:sp>
          <p:nvSpPr>
            <p:cNvPr id="140" name="Oval 99">
              <a:extLst>
                <a:ext uri="{FF2B5EF4-FFF2-40B4-BE49-F238E27FC236}">
                  <a16:creationId xmlns:a16="http://schemas.microsoft.com/office/drawing/2014/main" id="{14A98B21-230A-4BAE-9FB9-2CAAD82C8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8116" y="4154252"/>
              <a:ext cx="85002" cy="78166"/>
            </a:xfrm>
            <a:prstGeom prst="ellipse">
              <a:avLst/>
            </a:prstGeom>
            <a:solidFill>
              <a:srgbClr val="FF9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900" b="1"/>
            </a:p>
          </p:txBody>
        </p:sp>
        <p:sp>
          <p:nvSpPr>
            <p:cNvPr id="141" name="Oval 100">
              <a:extLst>
                <a:ext uri="{FF2B5EF4-FFF2-40B4-BE49-F238E27FC236}">
                  <a16:creationId xmlns:a16="http://schemas.microsoft.com/office/drawing/2014/main" id="{019A3627-F346-449B-879F-632C042B0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0171" y="4481681"/>
              <a:ext cx="128448" cy="118118"/>
            </a:xfrm>
            <a:prstGeom prst="ellipse">
              <a:avLst/>
            </a:prstGeom>
            <a:noFill/>
            <a:ln w="19050">
              <a:solidFill>
                <a:srgbClr val="FF9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900" b="1"/>
            </a:p>
          </p:txBody>
        </p:sp>
        <p:sp>
          <p:nvSpPr>
            <p:cNvPr id="142" name="Line 101">
              <a:extLst>
                <a:ext uri="{FF2B5EF4-FFF2-40B4-BE49-F238E27FC236}">
                  <a16:creationId xmlns:a16="http://schemas.microsoft.com/office/drawing/2014/main" id="{B2C939FC-8AFF-4A13-96DF-E8D0101E9C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618" y="4193334"/>
              <a:ext cx="0" cy="394305"/>
            </a:xfrm>
            <a:prstGeom prst="line">
              <a:avLst/>
            </a:prstGeom>
            <a:noFill/>
            <a:ln w="19050">
              <a:solidFill>
                <a:srgbClr val="FF9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900" b="1"/>
            </a:p>
          </p:txBody>
        </p:sp>
        <p:sp>
          <p:nvSpPr>
            <p:cNvPr id="143" name="Oval 102">
              <a:extLst>
                <a:ext uri="{FF2B5EF4-FFF2-40B4-BE49-F238E27FC236}">
                  <a16:creationId xmlns:a16="http://schemas.microsoft.com/office/drawing/2014/main" id="{83DA32A5-C8E3-49E5-B12D-CF0B98298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290" y="4089982"/>
              <a:ext cx="214394" cy="1971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altLang="fr-FR" sz="900" b="1" dirty="0">
                  <a:solidFill>
                    <a:srgbClr val="006600"/>
                  </a:solidFill>
                </a:rPr>
                <a:t>H</a:t>
              </a:r>
            </a:p>
          </p:txBody>
        </p:sp>
        <p:graphicFrame>
          <p:nvGraphicFramePr>
            <p:cNvPr id="144" name="Object 113">
              <a:extLst>
                <a:ext uri="{FF2B5EF4-FFF2-40B4-BE49-F238E27FC236}">
                  <a16:creationId xmlns:a16="http://schemas.microsoft.com/office/drawing/2014/main" id="{0AD72531-6282-491F-B68C-5FBCED92FB2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23551" y="4075217"/>
            <a:ext cx="192672" cy="208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59" name="Equation" r:id="rId9" imgW="215640" imgH="253800" progId="Equation.DSMT4">
                    <p:embed/>
                  </p:oleObj>
                </mc:Choice>
                <mc:Fallback>
                  <p:oleObj name="Equation" r:id="rId9" imgW="215640" imgH="253800" progId="Equation.DSMT4">
                    <p:embed/>
                    <p:pic>
                      <p:nvPicPr>
                        <p:cNvPr id="200" name="Object 113">
                          <a:extLst>
                            <a:ext uri="{FF2B5EF4-FFF2-40B4-BE49-F238E27FC236}">
                              <a16:creationId xmlns:a16="http://schemas.microsoft.com/office/drawing/2014/main" id="{0AD72531-6282-491F-B68C-5FBCED92FB2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3551" y="4075217"/>
                          <a:ext cx="192672" cy="208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5" name="Object 114">
              <a:extLst>
                <a:ext uri="{FF2B5EF4-FFF2-40B4-BE49-F238E27FC236}">
                  <a16:creationId xmlns:a16="http://schemas.microsoft.com/office/drawing/2014/main" id="{C0B40745-276D-42ED-8E0F-2D86354876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23551" y="4458231"/>
            <a:ext cx="192672" cy="208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0" name="Equation" r:id="rId11" imgW="215640" imgH="253800" progId="Equation.DSMT4">
                    <p:embed/>
                  </p:oleObj>
                </mc:Choice>
                <mc:Fallback>
                  <p:oleObj name="Equation" r:id="rId11" imgW="215640" imgH="253800" progId="Equation.DSMT4">
                    <p:embed/>
                    <p:pic>
                      <p:nvPicPr>
                        <p:cNvPr id="201" name="Object 114">
                          <a:extLst>
                            <a:ext uri="{FF2B5EF4-FFF2-40B4-BE49-F238E27FC236}">
                              <a16:creationId xmlns:a16="http://schemas.microsoft.com/office/drawing/2014/main" id="{C0B40745-276D-42ED-8E0F-2D863548763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3551" y="4458231"/>
                          <a:ext cx="192672" cy="208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6" name="Line 115">
              <a:extLst>
                <a:ext uri="{FF2B5EF4-FFF2-40B4-BE49-F238E27FC236}">
                  <a16:creationId xmlns:a16="http://schemas.microsoft.com/office/drawing/2014/main" id="{805D8C1F-09E2-4911-99C9-2D67DCEB10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6222" y="4816927"/>
              <a:ext cx="30629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900" b="1" dirty="0"/>
            </a:p>
          </p:txBody>
        </p:sp>
        <p:sp>
          <p:nvSpPr>
            <p:cNvPr id="147" name="Oval 116">
              <a:extLst>
                <a:ext uri="{FF2B5EF4-FFF2-40B4-BE49-F238E27FC236}">
                  <a16:creationId xmlns:a16="http://schemas.microsoft.com/office/drawing/2014/main" id="{2A114DC4-461B-434E-8ED8-17A99E16E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6132" y="4756999"/>
              <a:ext cx="128448" cy="118118"/>
            </a:xfrm>
            <a:prstGeom prst="ellipse">
              <a:avLst/>
            </a:prstGeom>
            <a:noFill/>
            <a:ln w="19050">
              <a:solidFill>
                <a:srgbClr val="FF9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900" b="1"/>
            </a:p>
          </p:txBody>
        </p:sp>
        <p:graphicFrame>
          <p:nvGraphicFramePr>
            <p:cNvPr id="148" name="Object 117">
              <a:extLst>
                <a:ext uri="{FF2B5EF4-FFF2-40B4-BE49-F238E27FC236}">
                  <a16:creationId xmlns:a16="http://schemas.microsoft.com/office/drawing/2014/main" id="{BFC772D4-CDB8-43EE-B02F-37EA54ADA0C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23551" y="4705757"/>
            <a:ext cx="192672" cy="208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1" name="Equation" r:id="rId12" imgW="215640" imgH="253800" progId="Equation.DSMT4">
                    <p:embed/>
                  </p:oleObj>
                </mc:Choice>
                <mc:Fallback>
                  <p:oleObj name="Equation" r:id="rId12" imgW="215640" imgH="253800" progId="Equation.DSMT4">
                    <p:embed/>
                    <p:pic>
                      <p:nvPicPr>
                        <p:cNvPr id="204" name="Object 117">
                          <a:extLst>
                            <a:ext uri="{FF2B5EF4-FFF2-40B4-BE49-F238E27FC236}">
                              <a16:creationId xmlns:a16="http://schemas.microsoft.com/office/drawing/2014/main" id="{BFC772D4-CDB8-43EE-B02F-37EA54ADA0C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3551" y="4705757"/>
                          <a:ext cx="192672" cy="208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9" name="Line 118">
              <a:extLst>
                <a:ext uri="{FF2B5EF4-FFF2-40B4-BE49-F238E27FC236}">
                  <a16:creationId xmlns:a16="http://schemas.microsoft.com/office/drawing/2014/main" id="{873B09BB-7E92-4029-BCB1-4B876DF696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1301" y="4194203"/>
              <a:ext cx="0" cy="630540"/>
            </a:xfrm>
            <a:prstGeom prst="line">
              <a:avLst/>
            </a:prstGeom>
            <a:noFill/>
            <a:ln w="19050">
              <a:solidFill>
                <a:srgbClr val="FF9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900" b="1"/>
            </a:p>
          </p:txBody>
        </p:sp>
        <p:sp>
          <p:nvSpPr>
            <p:cNvPr id="150" name="Oval 119">
              <a:extLst>
                <a:ext uri="{FF2B5EF4-FFF2-40B4-BE49-F238E27FC236}">
                  <a16:creationId xmlns:a16="http://schemas.microsoft.com/office/drawing/2014/main" id="{59CCC387-AB13-41DB-B6DE-403134DDF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1633" y="4149041"/>
              <a:ext cx="85002" cy="78166"/>
            </a:xfrm>
            <a:prstGeom prst="ellipse">
              <a:avLst/>
            </a:prstGeom>
            <a:solidFill>
              <a:srgbClr val="FF9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900" b="1"/>
            </a:p>
          </p:txBody>
        </p:sp>
        <p:sp>
          <p:nvSpPr>
            <p:cNvPr id="151" name="Oval 120">
              <a:extLst>
                <a:ext uri="{FF2B5EF4-FFF2-40B4-BE49-F238E27FC236}">
                  <a16:creationId xmlns:a16="http://schemas.microsoft.com/office/drawing/2014/main" id="{4ED9A759-32CF-4953-A01C-C2A217D54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9582" y="4440861"/>
              <a:ext cx="214395" cy="1971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altLang="fr-FR" sz="900" b="1">
                  <a:solidFill>
                    <a:srgbClr val="006600"/>
                  </a:solidFill>
                </a:rPr>
                <a:t>X</a:t>
              </a:r>
            </a:p>
          </p:txBody>
        </p:sp>
        <p:sp>
          <p:nvSpPr>
            <p:cNvPr id="152" name="Oval 121">
              <a:extLst>
                <a:ext uri="{FF2B5EF4-FFF2-40B4-BE49-F238E27FC236}">
                  <a16:creationId xmlns:a16="http://schemas.microsoft.com/office/drawing/2014/main" id="{8323D3CC-C9C7-4438-93D1-6DAFF6596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150" y="5315453"/>
              <a:ext cx="128448" cy="118118"/>
            </a:xfrm>
            <a:prstGeom prst="ellipse">
              <a:avLst/>
            </a:prstGeom>
            <a:noFill/>
            <a:ln w="19050">
              <a:solidFill>
                <a:srgbClr val="FF9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900" b="1"/>
            </a:p>
          </p:txBody>
        </p:sp>
        <p:sp>
          <p:nvSpPr>
            <p:cNvPr id="153" name="Line 122">
              <a:extLst>
                <a:ext uri="{FF2B5EF4-FFF2-40B4-BE49-F238E27FC236}">
                  <a16:creationId xmlns:a16="http://schemas.microsoft.com/office/drawing/2014/main" id="{D2E7BB45-A9F8-4B18-8862-7C8C1ED6A1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4319" y="4548556"/>
              <a:ext cx="0" cy="826824"/>
            </a:xfrm>
            <a:prstGeom prst="line">
              <a:avLst/>
            </a:prstGeom>
            <a:noFill/>
            <a:ln w="19050">
              <a:solidFill>
                <a:srgbClr val="FF9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900" b="1"/>
            </a:p>
          </p:txBody>
        </p:sp>
        <p:sp>
          <p:nvSpPr>
            <p:cNvPr id="154" name="Oval 123">
              <a:extLst>
                <a:ext uri="{FF2B5EF4-FFF2-40B4-BE49-F238E27FC236}">
                  <a16:creationId xmlns:a16="http://schemas.microsoft.com/office/drawing/2014/main" id="{F118404F-94C0-462C-9BF3-938BA6486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651" y="4503394"/>
              <a:ext cx="85002" cy="78166"/>
            </a:xfrm>
            <a:prstGeom prst="ellipse">
              <a:avLst/>
            </a:prstGeom>
            <a:solidFill>
              <a:srgbClr val="FF9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900" b="1"/>
            </a:p>
          </p:txBody>
        </p:sp>
        <p:sp>
          <p:nvSpPr>
            <p:cNvPr id="155" name="Line 124">
              <a:extLst>
                <a:ext uri="{FF2B5EF4-FFF2-40B4-BE49-F238E27FC236}">
                  <a16:creationId xmlns:a16="http://schemas.microsoft.com/office/drawing/2014/main" id="{F5008B17-6070-4FEA-8C31-79C681DA24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0446" y="5375380"/>
              <a:ext cx="29986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900" b="1"/>
            </a:p>
          </p:txBody>
        </p:sp>
        <p:sp>
          <p:nvSpPr>
            <p:cNvPr id="156" name="Oval 129">
              <a:extLst>
                <a:ext uri="{FF2B5EF4-FFF2-40B4-BE49-F238E27FC236}">
                  <a16:creationId xmlns:a16="http://schemas.microsoft.com/office/drawing/2014/main" id="{8A3F1301-CB07-403E-868F-F2B3A0361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1215" y="5275501"/>
              <a:ext cx="214394" cy="1971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altLang="fr-FR" sz="900" b="1">
                  <a:solidFill>
                    <a:srgbClr val="006600"/>
                  </a:solidFill>
                </a:rPr>
                <a:t>Y</a:t>
              </a:r>
            </a:p>
          </p:txBody>
        </p:sp>
        <p:sp>
          <p:nvSpPr>
            <p:cNvPr id="157" name="Oval 136">
              <a:extLst>
                <a:ext uri="{FF2B5EF4-FFF2-40B4-BE49-F238E27FC236}">
                  <a16:creationId xmlns:a16="http://schemas.microsoft.com/office/drawing/2014/main" id="{9F868F69-74CF-4C06-B20B-22C65C68D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339" y="4482549"/>
              <a:ext cx="128448" cy="118118"/>
            </a:xfrm>
            <a:prstGeom prst="ellipse">
              <a:avLst/>
            </a:prstGeom>
            <a:noFill/>
            <a:ln w="19050">
              <a:solidFill>
                <a:srgbClr val="FF9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900" b="1"/>
            </a:p>
          </p:txBody>
        </p:sp>
        <p:sp>
          <p:nvSpPr>
            <p:cNvPr id="158" name="Oval 138">
              <a:extLst>
                <a:ext uri="{FF2B5EF4-FFF2-40B4-BE49-F238E27FC236}">
                  <a16:creationId xmlns:a16="http://schemas.microsoft.com/office/drawing/2014/main" id="{8ECCB925-9E5D-433F-9D6D-40D584CE7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7840" y="5334560"/>
              <a:ext cx="85002" cy="78166"/>
            </a:xfrm>
            <a:prstGeom prst="ellipse">
              <a:avLst/>
            </a:prstGeom>
            <a:solidFill>
              <a:srgbClr val="FF9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900" b="1"/>
            </a:p>
          </p:txBody>
        </p:sp>
        <p:sp>
          <p:nvSpPr>
            <p:cNvPr id="159" name="Line 139">
              <a:extLst>
                <a:ext uri="{FF2B5EF4-FFF2-40B4-BE49-F238E27FC236}">
                  <a16:creationId xmlns:a16="http://schemas.microsoft.com/office/drawing/2014/main" id="{68806803-4E9A-4904-AD5B-406E021A0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7507" y="4540739"/>
              <a:ext cx="0" cy="834641"/>
            </a:xfrm>
            <a:prstGeom prst="line">
              <a:avLst/>
            </a:prstGeom>
            <a:noFill/>
            <a:ln w="19050">
              <a:solidFill>
                <a:srgbClr val="FF9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900" b="1"/>
            </a:p>
          </p:txBody>
        </p:sp>
        <p:sp>
          <p:nvSpPr>
            <p:cNvPr id="160" name="Oval 141">
              <a:extLst>
                <a:ext uri="{FF2B5EF4-FFF2-40B4-BE49-F238E27FC236}">
                  <a16:creationId xmlns:a16="http://schemas.microsoft.com/office/drawing/2014/main" id="{E52A7342-F3FF-4C3E-B656-A20B4A27D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5348" y="4716179"/>
              <a:ext cx="214394" cy="1971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altLang="fr-FR" sz="900" b="1">
                  <a:solidFill>
                    <a:srgbClr val="006600"/>
                  </a:solidFill>
                </a:rPr>
                <a:t>H</a:t>
              </a:r>
            </a:p>
          </p:txBody>
        </p:sp>
        <p:grpSp>
          <p:nvGrpSpPr>
            <p:cNvPr id="161" name="Group 142">
              <a:extLst>
                <a:ext uri="{FF2B5EF4-FFF2-40B4-BE49-F238E27FC236}">
                  <a16:creationId xmlns:a16="http://schemas.microsoft.com/office/drawing/2014/main" id="{0186F3E3-E5B7-4214-A7AF-8968ECA853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3193" y="4745708"/>
              <a:ext cx="214395" cy="157201"/>
              <a:chOff x="5193" y="2614"/>
              <a:chExt cx="227" cy="181"/>
            </a:xfrm>
          </p:grpSpPr>
          <p:sp>
            <p:nvSpPr>
              <p:cNvPr id="173" name="Rectangle 143">
                <a:extLst>
                  <a:ext uri="{FF2B5EF4-FFF2-40B4-BE49-F238E27FC236}">
                    <a16:creationId xmlns:a16="http://schemas.microsoft.com/office/drawing/2014/main" id="{2546ECBC-0A17-4608-8EF4-F51DAC4C7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3" y="2614"/>
                <a:ext cx="227" cy="1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800" b="1"/>
              </a:p>
            </p:txBody>
          </p:sp>
          <p:sp>
            <p:nvSpPr>
              <p:cNvPr id="174" name="Arc 144">
                <a:extLst>
                  <a:ext uri="{FF2B5EF4-FFF2-40B4-BE49-F238E27FC236}">
                    <a16:creationId xmlns:a16="http://schemas.microsoft.com/office/drawing/2014/main" id="{6C93DF48-223F-4600-945B-482731B0F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9" y="2659"/>
                <a:ext cx="136" cy="55"/>
              </a:xfrm>
              <a:custGeom>
                <a:avLst/>
                <a:gdLst>
                  <a:gd name="G0" fmla="+- 18908 0 0"/>
                  <a:gd name="G1" fmla="+- 21600 0 0"/>
                  <a:gd name="G2" fmla="+- 21600 0 0"/>
                  <a:gd name="T0" fmla="*/ 0 w 37735"/>
                  <a:gd name="T1" fmla="*/ 11158 h 21600"/>
                  <a:gd name="T2" fmla="*/ 37735 w 37735"/>
                  <a:gd name="T3" fmla="*/ 11012 h 21600"/>
                  <a:gd name="T4" fmla="*/ 18908 w 3773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735" h="21600" fill="none" extrusionOk="0">
                    <a:moveTo>
                      <a:pt x="-1" y="11157"/>
                    </a:moveTo>
                    <a:cubicBezTo>
                      <a:pt x="3801" y="4273"/>
                      <a:pt x="11044" y="0"/>
                      <a:pt x="18908" y="0"/>
                    </a:cubicBezTo>
                    <a:cubicBezTo>
                      <a:pt x="26712" y="0"/>
                      <a:pt x="33909" y="4209"/>
                      <a:pt x="37734" y="11012"/>
                    </a:cubicBezTo>
                  </a:path>
                  <a:path w="37735" h="21600" stroke="0" extrusionOk="0">
                    <a:moveTo>
                      <a:pt x="-1" y="11157"/>
                    </a:moveTo>
                    <a:cubicBezTo>
                      <a:pt x="3801" y="4273"/>
                      <a:pt x="11044" y="0"/>
                      <a:pt x="18908" y="0"/>
                    </a:cubicBezTo>
                    <a:cubicBezTo>
                      <a:pt x="26712" y="0"/>
                      <a:pt x="33909" y="4209"/>
                      <a:pt x="37734" y="11012"/>
                    </a:cubicBezTo>
                    <a:lnTo>
                      <a:pt x="1890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800" b="1"/>
              </a:p>
            </p:txBody>
          </p:sp>
          <p:sp>
            <p:nvSpPr>
              <p:cNvPr id="175" name="Line 145">
                <a:extLst>
                  <a:ext uri="{FF2B5EF4-FFF2-40B4-BE49-F238E27FC236}">
                    <a16:creationId xmlns:a16="http://schemas.microsoft.com/office/drawing/2014/main" id="{3216422A-977B-4873-B196-341120712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84" y="2659"/>
                <a:ext cx="53" cy="9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800" b="1"/>
              </a:p>
            </p:txBody>
          </p:sp>
        </p:grpSp>
        <p:sp>
          <p:nvSpPr>
            <p:cNvPr id="162" name="Oval 151">
              <a:extLst>
                <a:ext uri="{FF2B5EF4-FFF2-40B4-BE49-F238E27FC236}">
                  <a16:creationId xmlns:a16="http://schemas.microsoft.com/office/drawing/2014/main" id="{04B62347-E999-4DF1-BBC3-BF965AC6D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7161" y="4716179"/>
              <a:ext cx="214395" cy="1971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altLang="fr-FR" sz="900" b="1">
                  <a:solidFill>
                    <a:srgbClr val="006600"/>
                  </a:solidFill>
                </a:rPr>
                <a:t>Z</a:t>
              </a:r>
            </a:p>
          </p:txBody>
        </p:sp>
        <p:sp>
          <p:nvSpPr>
            <p:cNvPr id="163" name="Line 152">
              <a:extLst>
                <a:ext uri="{FF2B5EF4-FFF2-40B4-BE49-F238E27FC236}">
                  <a16:creationId xmlns:a16="http://schemas.microsoft.com/office/drawing/2014/main" id="{537FD268-AFA2-4C13-8EC7-7ADA6F41FF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2164" y="4233286"/>
              <a:ext cx="0" cy="4724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900" b="1"/>
            </a:p>
          </p:txBody>
        </p:sp>
        <p:sp>
          <p:nvSpPr>
            <p:cNvPr id="164" name="Line 153">
              <a:extLst>
                <a:ext uri="{FF2B5EF4-FFF2-40B4-BE49-F238E27FC236}">
                  <a16:creationId xmlns:a16="http://schemas.microsoft.com/office/drawing/2014/main" id="{0F8D8A06-75EB-4ADF-9EE7-A3481C147E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65609" y="4243708"/>
              <a:ext cx="0" cy="4724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900" b="1"/>
            </a:p>
          </p:txBody>
        </p:sp>
        <p:grpSp>
          <p:nvGrpSpPr>
            <p:cNvPr id="165" name="Group 146">
              <a:extLst>
                <a:ext uri="{FF2B5EF4-FFF2-40B4-BE49-F238E27FC236}">
                  <a16:creationId xmlns:a16="http://schemas.microsoft.com/office/drawing/2014/main" id="{3D5FE81A-01F8-4884-82D3-8AEBCF8525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7161" y="4104746"/>
              <a:ext cx="214395" cy="157201"/>
              <a:chOff x="5193" y="2614"/>
              <a:chExt cx="227" cy="181"/>
            </a:xfrm>
          </p:grpSpPr>
          <p:sp>
            <p:nvSpPr>
              <p:cNvPr id="170" name="Rectangle 147">
                <a:extLst>
                  <a:ext uri="{FF2B5EF4-FFF2-40B4-BE49-F238E27FC236}">
                    <a16:creationId xmlns:a16="http://schemas.microsoft.com/office/drawing/2014/main" id="{DAB43FB3-6351-456A-B72A-FCBEF924C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3" y="2614"/>
                <a:ext cx="227" cy="1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9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171" name="Arc 148">
                <a:extLst>
                  <a:ext uri="{FF2B5EF4-FFF2-40B4-BE49-F238E27FC236}">
                    <a16:creationId xmlns:a16="http://schemas.microsoft.com/office/drawing/2014/main" id="{1006CF17-FD5B-4DD8-838B-3406D8F55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9" y="2659"/>
                <a:ext cx="136" cy="55"/>
              </a:xfrm>
              <a:custGeom>
                <a:avLst/>
                <a:gdLst>
                  <a:gd name="G0" fmla="+- 18908 0 0"/>
                  <a:gd name="G1" fmla="+- 21600 0 0"/>
                  <a:gd name="G2" fmla="+- 21600 0 0"/>
                  <a:gd name="T0" fmla="*/ 0 w 37735"/>
                  <a:gd name="T1" fmla="*/ 11158 h 21600"/>
                  <a:gd name="T2" fmla="*/ 37735 w 37735"/>
                  <a:gd name="T3" fmla="*/ 11012 h 21600"/>
                  <a:gd name="T4" fmla="*/ 18908 w 3773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735" h="21600" fill="none" extrusionOk="0">
                    <a:moveTo>
                      <a:pt x="-1" y="11157"/>
                    </a:moveTo>
                    <a:cubicBezTo>
                      <a:pt x="3801" y="4273"/>
                      <a:pt x="11044" y="0"/>
                      <a:pt x="18908" y="0"/>
                    </a:cubicBezTo>
                    <a:cubicBezTo>
                      <a:pt x="26712" y="0"/>
                      <a:pt x="33909" y="4209"/>
                      <a:pt x="37734" y="11012"/>
                    </a:cubicBezTo>
                  </a:path>
                  <a:path w="37735" h="21600" stroke="0" extrusionOk="0">
                    <a:moveTo>
                      <a:pt x="-1" y="11157"/>
                    </a:moveTo>
                    <a:cubicBezTo>
                      <a:pt x="3801" y="4273"/>
                      <a:pt x="11044" y="0"/>
                      <a:pt x="18908" y="0"/>
                    </a:cubicBezTo>
                    <a:cubicBezTo>
                      <a:pt x="26712" y="0"/>
                      <a:pt x="33909" y="4209"/>
                      <a:pt x="37734" y="11012"/>
                    </a:cubicBezTo>
                    <a:lnTo>
                      <a:pt x="1890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9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172" name="Line 149">
                <a:extLst>
                  <a:ext uri="{FF2B5EF4-FFF2-40B4-BE49-F238E27FC236}">
                    <a16:creationId xmlns:a16="http://schemas.microsoft.com/office/drawing/2014/main" id="{6306E07B-4053-4979-9B40-C9FA9F8648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84" y="2659"/>
                <a:ext cx="53" cy="9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900" b="1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66" name="Line 154">
              <a:extLst>
                <a:ext uri="{FF2B5EF4-FFF2-40B4-BE49-F238E27FC236}">
                  <a16:creationId xmlns:a16="http://schemas.microsoft.com/office/drawing/2014/main" id="{DA55FA3A-1E51-468C-8B8B-DE02629C45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7480" y="3760815"/>
              <a:ext cx="0" cy="204795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900" b="1"/>
            </a:p>
          </p:txBody>
        </p:sp>
        <p:sp>
          <p:nvSpPr>
            <p:cNvPr id="167" name="Rectangle 11">
              <a:extLst>
                <a:ext uri="{FF2B5EF4-FFF2-40B4-BE49-F238E27FC236}">
                  <a16:creationId xmlns:a16="http://schemas.microsoft.com/office/drawing/2014/main" id="{7CB33FA8-FE42-4389-8214-C37564DB7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4150" y="3918016"/>
              <a:ext cx="3812826" cy="1813454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altLang="fr-FR" sz="800" b="1" i="1"/>
            </a:p>
          </p:txBody>
        </p:sp>
        <p:graphicFrame>
          <p:nvGraphicFramePr>
            <p:cNvPr id="168" name="Objet 167">
              <a:extLst>
                <a:ext uri="{FF2B5EF4-FFF2-40B4-BE49-F238E27FC236}">
                  <a16:creationId xmlns:a16="http://schemas.microsoft.com/office/drawing/2014/main" id="{5C89F96F-1F7A-4827-BD66-32F9CA1D47A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80510" y="5642932"/>
            <a:ext cx="3119917" cy="826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2" name="Equation" r:id="rId13" imgW="1587240" imgH="457200" progId="Equation.DSMT4">
                    <p:embed/>
                  </p:oleObj>
                </mc:Choice>
                <mc:Fallback>
                  <p:oleObj name="Equation" r:id="rId13" imgW="1587240" imgH="457200" progId="Equation.DSMT4">
                    <p:embed/>
                    <p:pic>
                      <p:nvPicPr>
                        <p:cNvPr id="224" name="Objet 223">
                          <a:extLst>
                            <a:ext uri="{FF2B5EF4-FFF2-40B4-BE49-F238E27FC236}">
                              <a16:creationId xmlns:a16="http://schemas.microsoft.com/office/drawing/2014/main" id="{5C89F96F-1F7A-4827-BD66-32F9CA1D47A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0510" y="5642932"/>
                          <a:ext cx="3119917" cy="8262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9" name="ZoneTexte 168">
              <a:extLst>
                <a:ext uri="{FF2B5EF4-FFF2-40B4-BE49-F238E27FC236}">
                  <a16:creationId xmlns:a16="http://schemas.microsoft.com/office/drawing/2014/main" id="{2EA37574-9CA3-46BA-B0B0-27E1D7A91BDB}"/>
                </a:ext>
              </a:extLst>
            </p:cNvPr>
            <p:cNvSpPr txBox="1"/>
            <p:nvPr/>
          </p:nvSpPr>
          <p:spPr>
            <a:xfrm>
              <a:off x="8009608" y="3889319"/>
              <a:ext cx="11496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Readout</a:t>
              </a:r>
              <a:endParaRPr lang="fr-FR" sz="16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821030" y="4838203"/>
            <a:ext cx="1227259" cy="1661132"/>
            <a:chOff x="1156447" y="5266289"/>
            <a:chExt cx="1227259" cy="1661132"/>
          </a:xfrm>
        </p:grpSpPr>
        <p:grpSp>
          <p:nvGrpSpPr>
            <p:cNvPr id="127" name="Group 72">
              <a:extLst>
                <a:ext uri="{FF2B5EF4-FFF2-40B4-BE49-F238E27FC236}">
                  <a16:creationId xmlns:a16="http://schemas.microsoft.com/office/drawing/2014/main" id="{E5F820ED-21E3-4071-8943-C1886E0F33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566" y="6020958"/>
              <a:ext cx="836613" cy="906463"/>
              <a:chOff x="748" y="1512"/>
              <a:chExt cx="527" cy="571"/>
            </a:xfrm>
          </p:grpSpPr>
          <p:sp>
            <p:nvSpPr>
              <p:cNvPr id="196" name="Rectangle 73">
                <a:extLst>
                  <a:ext uri="{FF2B5EF4-FFF2-40B4-BE49-F238E27FC236}">
                    <a16:creationId xmlns:a16="http://schemas.microsoft.com/office/drawing/2014/main" id="{9F42BE04-84A7-42EC-BC6B-E3B0B365102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8" y="1512"/>
                <a:ext cx="527" cy="56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fr-FR" sz="1600"/>
              </a:p>
            </p:txBody>
          </p:sp>
          <p:sp>
            <p:nvSpPr>
              <p:cNvPr id="197" name="Line 74">
                <a:extLst>
                  <a:ext uri="{FF2B5EF4-FFF2-40B4-BE49-F238E27FC236}">
                    <a16:creationId xmlns:a16="http://schemas.microsoft.com/office/drawing/2014/main" id="{F07EFF94-4F03-4E55-AA05-072792DC4B5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935" y="1697"/>
                <a:ext cx="26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8" name="Line 75">
                <a:extLst>
                  <a:ext uri="{FF2B5EF4-FFF2-40B4-BE49-F238E27FC236}">
                    <a16:creationId xmlns:a16="http://schemas.microsoft.com/office/drawing/2014/main" id="{D5E2E1B5-FA09-4F51-B8E0-F2A6DA903CE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938" y="1998"/>
                <a:ext cx="264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9" name="Text Box 76">
                <a:extLst>
                  <a:ext uri="{FF2B5EF4-FFF2-40B4-BE49-F238E27FC236}">
                    <a16:creationId xmlns:a16="http://schemas.microsoft.com/office/drawing/2014/main" id="{B60472A5-BC0E-42CF-98ED-1302859D58A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773" y="1765"/>
                <a:ext cx="116" cy="212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endParaRPr lang="fr-FR" sz="1600">
                  <a:solidFill>
                    <a:srgbClr val="FF0000"/>
                  </a:solidFill>
                </a:endParaRPr>
              </a:p>
            </p:txBody>
          </p:sp>
          <p:graphicFrame>
            <p:nvGraphicFramePr>
              <p:cNvPr id="200" name="Object 77">
                <a:extLst>
                  <a:ext uri="{FF2B5EF4-FFF2-40B4-BE49-F238E27FC236}">
                    <a16:creationId xmlns:a16="http://schemas.microsoft.com/office/drawing/2014/main" id="{1A7E6C92-02EB-403B-A47C-5971534BC9E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" y="1609"/>
              <a:ext cx="122" cy="1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3" name="Equation" r:id="rId15" imgW="190440" imgH="253800" progId="Equation.DSMT4">
                      <p:embed/>
                    </p:oleObj>
                  </mc:Choice>
                  <mc:Fallback>
                    <p:oleObj name="Equation" r:id="rId15" imgW="190440" imgH="253800" progId="Equation.DSMT4">
                      <p:embed/>
                      <p:pic>
                        <p:nvPicPr>
                          <p:cNvPr id="262" name="Object 77">
                            <a:extLst>
                              <a:ext uri="{FF2B5EF4-FFF2-40B4-BE49-F238E27FC236}">
                                <a16:creationId xmlns:a16="http://schemas.microsoft.com/office/drawing/2014/main" id="{1A7E6C92-02EB-403B-A47C-5971534BC9E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8" y="1609"/>
                            <a:ext cx="122" cy="16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38100">
                                <a:solidFill>
                                  <a:srgbClr val="FF99CC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78">
                <a:extLst>
                  <a:ext uri="{FF2B5EF4-FFF2-40B4-BE49-F238E27FC236}">
                    <a16:creationId xmlns:a16="http://schemas.microsoft.com/office/drawing/2014/main" id="{44706B24-FF2A-4068-AC89-C7A77BE92C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87" y="1920"/>
              <a:ext cx="137" cy="1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4" name="Equation" r:id="rId17" imgW="215640" imgH="253800" progId="Equation.DSMT4">
                      <p:embed/>
                    </p:oleObj>
                  </mc:Choice>
                  <mc:Fallback>
                    <p:oleObj name="Equation" r:id="rId17" imgW="215640" imgH="253800" progId="Equation.DSMT4">
                      <p:embed/>
                      <p:pic>
                        <p:nvPicPr>
                          <p:cNvPr id="263" name="Object 78">
                            <a:extLst>
                              <a:ext uri="{FF2B5EF4-FFF2-40B4-BE49-F238E27FC236}">
                                <a16:creationId xmlns:a16="http://schemas.microsoft.com/office/drawing/2014/main" id="{44706B24-FF2A-4068-AC89-C7A77BE92C8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87" y="1920"/>
                            <a:ext cx="137" cy="1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38100">
                                <a:solidFill>
                                  <a:srgbClr val="FF99CC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C3003B7A-35AD-45BC-965F-16B4E067DFC6}"/>
                </a:ext>
              </a:extLst>
            </p:cNvPr>
            <p:cNvGrpSpPr/>
            <p:nvPr/>
          </p:nvGrpSpPr>
          <p:grpSpPr>
            <a:xfrm>
              <a:off x="1308566" y="5266289"/>
              <a:ext cx="836613" cy="1661132"/>
              <a:chOff x="485775" y="2196978"/>
              <a:chExt cx="836613" cy="1661132"/>
            </a:xfrm>
          </p:grpSpPr>
          <p:grpSp>
            <p:nvGrpSpPr>
              <p:cNvPr id="182" name="Group 72">
                <a:extLst>
                  <a:ext uri="{FF2B5EF4-FFF2-40B4-BE49-F238E27FC236}">
                    <a16:creationId xmlns:a16="http://schemas.microsoft.com/office/drawing/2014/main" id="{7446F4AA-94FF-4676-AFF7-A8EAEC4462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5775" y="2951647"/>
                <a:ext cx="836613" cy="906463"/>
                <a:chOff x="748" y="1512"/>
                <a:chExt cx="527" cy="571"/>
              </a:xfrm>
            </p:grpSpPr>
            <p:sp>
              <p:nvSpPr>
                <p:cNvPr id="184" name="Rectangle 73">
                  <a:extLst>
                    <a:ext uri="{FF2B5EF4-FFF2-40B4-BE49-F238E27FC236}">
                      <a16:creationId xmlns:a16="http://schemas.microsoft.com/office/drawing/2014/main" id="{F5F931DA-F409-4938-8488-D7AEEDDBD53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48" y="1512"/>
                  <a:ext cx="527" cy="56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fr-FR" sz="1600"/>
                </a:p>
              </p:txBody>
            </p:sp>
            <p:sp>
              <p:nvSpPr>
                <p:cNvPr id="185" name="Line 74">
                  <a:extLst>
                    <a:ext uri="{FF2B5EF4-FFF2-40B4-BE49-F238E27FC236}">
                      <a16:creationId xmlns:a16="http://schemas.microsoft.com/office/drawing/2014/main" id="{B2BE85CB-CAA5-4040-953D-FA1B42E689E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35" y="1697"/>
                  <a:ext cx="267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6" name="Line 75">
                  <a:extLst>
                    <a:ext uri="{FF2B5EF4-FFF2-40B4-BE49-F238E27FC236}">
                      <a16:creationId xmlns:a16="http://schemas.microsoft.com/office/drawing/2014/main" id="{AF653131-FC4A-4BE7-8B3A-D802C8B8E23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38" y="1998"/>
                  <a:ext cx="264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7" name="Text Box 76">
                  <a:extLst>
                    <a:ext uri="{FF2B5EF4-FFF2-40B4-BE49-F238E27FC236}">
                      <a16:creationId xmlns:a16="http://schemas.microsoft.com/office/drawing/2014/main" id="{51BB6B49-798A-4673-8B36-316E14444E91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73" y="1765"/>
                  <a:ext cx="116" cy="212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endParaRPr lang="fr-FR" sz="1600">
                    <a:solidFill>
                      <a:srgbClr val="FF0000"/>
                    </a:solidFill>
                  </a:endParaRPr>
                </a:p>
              </p:txBody>
            </p:sp>
            <p:graphicFrame>
              <p:nvGraphicFramePr>
                <p:cNvPr id="188" name="Object 77">
                  <a:extLst>
                    <a:ext uri="{FF2B5EF4-FFF2-40B4-BE49-F238E27FC236}">
                      <a16:creationId xmlns:a16="http://schemas.microsoft.com/office/drawing/2014/main" id="{9CBCA891-1955-4897-8098-3A6C05E0D61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78" y="1609"/>
                <a:ext cx="122" cy="16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65" name="Equation" r:id="rId19" imgW="190440" imgH="253800" progId="Equation.DSMT4">
                        <p:embed/>
                      </p:oleObj>
                    </mc:Choice>
                    <mc:Fallback>
                      <p:oleObj name="Equation" r:id="rId19" imgW="190440" imgH="253800" progId="Equation.DSMT4">
                        <p:embed/>
                        <p:pic>
                          <p:nvPicPr>
                            <p:cNvPr id="242" name="Object 77">
                              <a:extLst>
                                <a:ext uri="{FF2B5EF4-FFF2-40B4-BE49-F238E27FC236}">
                                  <a16:creationId xmlns:a16="http://schemas.microsoft.com/office/drawing/2014/main" id="{9CBCA891-1955-4897-8098-3A6C05E0D61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78" y="1609"/>
                              <a:ext cx="122" cy="16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38100">
                                  <a:solidFill>
                                    <a:srgbClr val="FF99CC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" name="Object 78">
                  <a:extLst>
                    <a:ext uri="{FF2B5EF4-FFF2-40B4-BE49-F238E27FC236}">
                      <a16:creationId xmlns:a16="http://schemas.microsoft.com/office/drawing/2014/main" id="{C3B02C99-217A-4082-8F47-BF2A3D43123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87" y="1920"/>
                <a:ext cx="137" cy="1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66" name="Equation" r:id="rId20" imgW="215640" imgH="253800" progId="Equation.DSMT4">
                        <p:embed/>
                      </p:oleObj>
                    </mc:Choice>
                    <mc:Fallback>
                      <p:oleObj name="Equation" r:id="rId20" imgW="215640" imgH="253800" progId="Equation.DSMT4">
                        <p:embed/>
                        <p:pic>
                          <p:nvPicPr>
                            <p:cNvPr id="243" name="Object 78">
                              <a:extLst>
                                <a:ext uri="{FF2B5EF4-FFF2-40B4-BE49-F238E27FC236}">
                                  <a16:creationId xmlns:a16="http://schemas.microsoft.com/office/drawing/2014/main" id="{C3B02C99-217A-4082-8F47-BF2A3D431237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87" y="1920"/>
                              <a:ext cx="137" cy="1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38100">
                                  <a:solidFill>
                                    <a:srgbClr val="FF99CC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83" name="Text Box 169">
                <a:extLst>
                  <a:ext uri="{FF2B5EF4-FFF2-40B4-BE49-F238E27FC236}">
                    <a16:creationId xmlns:a16="http://schemas.microsoft.com/office/drawing/2014/main" id="{0CA51038-1263-42DF-987F-537EED5ACF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662" y="2196978"/>
                <a:ext cx="63671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6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qubit</a:t>
                </a:r>
                <a:endPara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35" name="ZoneTexte 134"/>
            <p:cNvSpPr txBox="1"/>
            <p:nvPr/>
          </p:nvSpPr>
          <p:spPr>
            <a:xfrm>
              <a:off x="1156447" y="5611642"/>
              <a:ext cx="12272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2 </a:t>
              </a:r>
              <a:r>
                <a:rPr lang="fr-FR" sz="1400" b="1" dirty="0" err="1"/>
                <a:t>level</a:t>
              </a:r>
              <a:r>
                <a:rPr lang="fr-FR" sz="1400" b="1" dirty="0"/>
                <a:t> system</a:t>
              </a:r>
            </a:p>
          </p:txBody>
        </p:sp>
      </p:grpSp>
      <p:sp>
        <p:nvSpPr>
          <p:cNvPr id="136" name="ZoneTexte 135"/>
          <p:cNvSpPr txBox="1"/>
          <p:nvPr/>
        </p:nvSpPr>
        <p:spPr>
          <a:xfrm>
            <a:off x="10687079" y="4933653"/>
            <a:ext cx="13334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returns</a:t>
            </a:r>
            <a:r>
              <a:rPr lang="fr-FR" sz="1400" dirty="0"/>
              <a:t> 0 or 1</a:t>
            </a:r>
          </a:p>
          <a:p>
            <a:r>
              <a:rPr lang="fr-FR" sz="1400" dirty="0"/>
              <a:t> for </a:t>
            </a:r>
            <a:r>
              <a:rPr lang="fr-FR" sz="1400" dirty="0" err="1"/>
              <a:t>each</a:t>
            </a:r>
            <a:r>
              <a:rPr lang="fr-FR" sz="1400" dirty="0"/>
              <a:t> </a:t>
            </a:r>
            <a:r>
              <a:rPr lang="fr-FR" sz="1400" dirty="0" err="1"/>
              <a:t>qubit</a:t>
            </a:r>
            <a:r>
              <a:rPr lang="fr-FR" sz="1400" dirty="0"/>
              <a:t> :</a:t>
            </a:r>
          </a:p>
          <a:p>
            <a:r>
              <a:rPr lang="fr-FR" sz="1400" b="1" dirty="0"/>
              <a:t>a basis state</a:t>
            </a:r>
          </a:p>
        </p:txBody>
      </p:sp>
      <p:sp>
        <p:nvSpPr>
          <p:cNvPr id="137" name="ZoneTexte 136"/>
          <p:cNvSpPr txBox="1"/>
          <p:nvPr/>
        </p:nvSpPr>
        <p:spPr>
          <a:xfrm>
            <a:off x="8095887" y="6437413"/>
            <a:ext cx="186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fr-FR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entangled</a:t>
            </a:r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state) 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10256971"/>
            <a:ext cx="2743200" cy="365125"/>
          </a:xfrm>
        </p:spPr>
        <p:txBody>
          <a:bodyPr/>
          <a:lstStyle/>
          <a:p>
            <a:fld id="{06F8A541-9775-4F46-B599-0FA7A4F40B51}" type="slidenum">
              <a:rPr lang="fr-FR" smtClean="0"/>
              <a:pPr/>
              <a:t>3</a:t>
            </a:fld>
            <a:endParaRPr lang="fr-FR"/>
          </a:p>
        </p:txBody>
      </p:sp>
      <p:grpSp>
        <p:nvGrpSpPr>
          <p:cNvPr id="203" name="Groupe 202">
            <a:extLst>
              <a:ext uri="{FF2B5EF4-FFF2-40B4-BE49-F238E27FC236}">
                <a16:creationId xmlns:a16="http://schemas.microsoft.com/office/drawing/2014/main" id="{F1AB20FF-5BDF-4203-BBA9-0F4072CBB96B}"/>
              </a:ext>
            </a:extLst>
          </p:cNvPr>
          <p:cNvGrpSpPr/>
          <p:nvPr/>
        </p:nvGrpSpPr>
        <p:grpSpPr>
          <a:xfrm>
            <a:off x="4466595" y="5701881"/>
            <a:ext cx="1806400" cy="795203"/>
            <a:chOff x="4457555" y="6671890"/>
            <a:chExt cx="1676400" cy="717550"/>
          </a:xfrm>
        </p:grpSpPr>
        <p:graphicFrame>
          <p:nvGraphicFramePr>
            <p:cNvPr id="204" name="Object 54">
              <a:extLst>
                <a:ext uri="{FF2B5EF4-FFF2-40B4-BE49-F238E27FC236}">
                  <a16:creationId xmlns:a16="http://schemas.microsoft.com/office/drawing/2014/main" id="{351D9995-C7B3-4EF1-A562-AF4F30522C7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57555" y="7008440"/>
            <a:ext cx="16764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7" name="Equation" r:id="rId21" imgW="1117440" imgH="253800" progId="Equation.DSMT4">
                    <p:embed/>
                  </p:oleObj>
                </mc:Choice>
                <mc:Fallback>
                  <p:oleObj name="Equation" r:id="rId21" imgW="1117440" imgH="253800" progId="Equation.DSMT4">
                    <p:embed/>
                    <p:pic>
                      <p:nvPicPr>
                        <p:cNvPr id="190" name="Object 54">
                          <a:extLst>
                            <a:ext uri="{FF2B5EF4-FFF2-40B4-BE49-F238E27FC236}">
                              <a16:creationId xmlns:a16="http://schemas.microsoft.com/office/drawing/2014/main" id="{351D9995-C7B3-4EF1-A562-AF4F30522C7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7555" y="7008440"/>
                          <a:ext cx="1676400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" name="Text Box 92">
              <a:extLst>
                <a:ext uri="{FF2B5EF4-FFF2-40B4-BE49-F238E27FC236}">
                  <a16:creationId xmlns:a16="http://schemas.microsoft.com/office/drawing/2014/main" id="{9EB644F7-472A-4139-93E6-EDAE7DF42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1555" y="6671890"/>
              <a:ext cx="271048" cy="305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altLang="fr-FR" sz="1600" dirty="0">
                  <a:solidFill>
                    <a:schemeClr val="accent2"/>
                  </a:solidFill>
                </a:rPr>
                <a:t>n</a:t>
              </a:r>
            </a:p>
          </p:txBody>
        </p:sp>
        <p:grpSp>
          <p:nvGrpSpPr>
            <p:cNvPr id="206" name="Group 96">
              <a:extLst>
                <a:ext uri="{FF2B5EF4-FFF2-40B4-BE49-F238E27FC236}">
                  <a16:creationId xmlns:a16="http://schemas.microsoft.com/office/drawing/2014/main" id="{3713ADC6-FDB9-4464-951F-2421AD0174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8680" y="6944940"/>
              <a:ext cx="863600" cy="69850"/>
              <a:chOff x="2472" y="2296"/>
              <a:chExt cx="499" cy="45"/>
            </a:xfrm>
          </p:grpSpPr>
          <p:sp>
            <p:nvSpPr>
              <p:cNvPr id="207" name="Line 93">
                <a:extLst>
                  <a:ext uri="{FF2B5EF4-FFF2-40B4-BE49-F238E27FC236}">
                    <a16:creationId xmlns:a16="http://schemas.microsoft.com/office/drawing/2014/main" id="{014BF87E-406B-41C7-9B1C-C4404E4E03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2" y="2296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Line 94">
                <a:extLst>
                  <a:ext uri="{FF2B5EF4-FFF2-40B4-BE49-F238E27FC236}">
                    <a16:creationId xmlns:a16="http://schemas.microsoft.com/office/drawing/2014/main" id="{381EED1A-523A-47F6-AF1A-5BC278F7EA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2" y="2296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Line 95">
                <a:extLst>
                  <a:ext uri="{FF2B5EF4-FFF2-40B4-BE49-F238E27FC236}">
                    <a16:creationId xmlns:a16="http://schemas.microsoft.com/office/drawing/2014/main" id="{E9AA913D-67FC-4319-B068-01121C9583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1" y="2296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415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80" grpId="0" animBg="1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39535" y="112589"/>
            <a:ext cx="87910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A disruptive </a:t>
            </a:r>
            <a:r>
              <a:rPr lang="fr-FR" sz="2800" dirty="0" err="1">
                <a:solidFill>
                  <a:schemeClr val="accent1">
                    <a:lumMod val="50000"/>
                  </a:schemeClr>
                </a:solidFill>
              </a:rPr>
              <a:t>technology</a:t>
            </a:r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?     </a:t>
            </a:r>
            <a:r>
              <a:rPr lang="fr-FR" altLang="fr-FR" sz="2800" dirty="0" smtClean="0">
                <a:solidFill>
                  <a:schemeClr val="accent1">
                    <a:lumMod val="50000"/>
                  </a:schemeClr>
                </a:solidFill>
              </a:rPr>
              <a:t>Physical </a:t>
            </a:r>
            <a:r>
              <a:rPr lang="fr-FR" altLang="fr-FR" sz="2800" dirty="0" err="1">
                <a:solidFill>
                  <a:schemeClr val="accent1">
                    <a:lumMod val="50000"/>
                  </a:schemeClr>
                </a:solidFill>
              </a:rPr>
              <a:t>implementations</a:t>
            </a:r>
            <a:r>
              <a:rPr lang="fr-FR" altLang="fr-FR" sz="2800" dirty="0">
                <a:solidFill>
                  <a:schemeClr val="accent1">
                    <a:lumMod val="50000"/>
                  </a:schemeClr>
                </a:solidFill>
              </a:rPr>
              <a:t> ?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3647729" y="974039"/>
            <a:ext cx="8863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b="1" dirty="0">
                <a:solidFill>
                  <a:srgbClr val="0000FF"/>
                </a:solidFill>
              </a:rPr>
              <a:t>Photons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906812" y="978339"/>
            <a:ext cx="6142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b="1" dirty="0">
                <a:solidFill>
                  <a:srgbClr val="0000FF"/>
                </a:solidFill>
              </a:rPr>
              <a:t>NMR</a:t>
            </a: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749982" y="5380951"/>
            <a:ext cx="11800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dirty="0"/>
              <a:t>not </a:t>
            </a:r>
            <a:r>
              <a:rPr lang="fr-FR" altLang="fr-FR" sz="1600" dirty="0" err="1"/>
              <a:t>scalable</a:t>
            </a:r>
            <a:endParaRPr lang="fr-FR" altLang="fr-FR" sz="1600" dirty="0"/>
          </a:p>
        </p:txBody>
      </p:sp>
      <p:grpSp>
        <p:nvGrpSpPr>
          <p:cNvPr id="4" name="Groupe 3"/>
          <p:cNvGrpSpPr/>
          <p:nvPr/>
        </p:nvGrpSpPr>
        <p:grpSpPr>
          <a:xfrm>
            <a:off x="1651603" y="1354363"/>
            <a:ext cx="1462795" cy="4123976"/>
            <a:chOff x="152524" y="1316893"/>
            <a:chExt cx="1265098" cy="3566620"/>
          </a:xfrm>
        </p:grpSpPr>
        <p:pic>
          <p:nvPicPr>
            <p:cNvPr id="538626" name="Picture 2" descr="Résultat de recherche d'images pour &quot;nmr quantum computing&quot;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0" b="6364"/>
            <a:stretch/>
          </p:blipFill>
          <p:spPr bwMode="auto">
            <a:xfrm>
              <a:off x="152524" y="1316893"/>
              <a:ext cx="1265098" cy="2010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Résultat de recherche d'images pour &quot;nmr quantum computing&quot;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0"/>
            <a:stretch/>
          </p:blipFill>
          <p:spPr bwMode="auto">
            <a:xfrm>
              <a:off x="247453" y="3435961"/>
              <a:ext cx="1075240" cy="1447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3407728" y="4398295"/>
            <a:ext cx="24146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sz="1600" dirty="0"/>
              <a:t>Photons </a:t>
            </a:r>
            <a:r>
              <a:rPr lang="fr-FR" altLang="fr-FR" sz="1600" dirty="0" err="1"/>
              <a:t>weakly</a:t>
            </a:r>
            <a:r>
              <a:rPr lang="fr-FR" altLang="fr-FR" sz="1600" dirty="0"/>
              <a:t> </a:t>
            </a:r>
            <a:r>
              <a:rPr lang="fr-FR" altLang="fr-FR" sz="1600" dirty="0" err="1"/>
              <a:t>interact</a:t>
            </a:r>
            <a:endParaRPr lang="fr-FR" altLang="fr-FR" sz="1600" dirty="0"/>
          </a:p>
          <a:p>
            <a:pPr algn="ctr"/>
            <a:r>
              <a:rPr lang="fr-FR" altLang="fr-FR" sz="1600" dirty="0"/>
              <a:t>-&gt;</a:t>
            </a:r>
            <a:r>
              <a:rPr lang="fr-FR" altLang="fr-FR" sz="1600" dirty="0" err="1"/>
              <a:t>measurement</a:t>
            </a:r>
            <a:r>
              <a:rPr lang="fr-FR" altLang="fr-FR" sz="1600" dirty="0"/>
              <a:t> </a:t>
            </a:r>
            <a:r>
              <a:rPr lang="fr-FR" altLang="fr-FR" sz="1600" dirty="0" err="1"/>
              <a:t>based</a:t>
            </a:r>
            <a:r>
              <a:rPr lang="fr-FR" altLang="fr-FR" sz="1600" dirty="0"/>
              <a:t> QC </a:t>
            </a:r>
          </a:p>
          <a:p>
            <a:pPr algn="ctr"/>
            <a:r>
              <a:rPr lang="fr-FR" altLang="fr-FR" sz="1600" dirty="0" err="1"/>
              <a:t>efficiency</a:t>
            </a:r>
            <a:r>
              <a:rPr lang="fr-FR" altLang="fr-FR" sz="1600" dirty="0"/>
              <a:t> ?  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/>
          <a:srcRect l="20000" t="7928" r="20000"/>
          <a:stretch/>
        </p:blipFill>
        <p:spPr>
          <a:xfrm>
            <a:off x="3395010" y="1312594"/>
            <a:ext cx="2440062" cy="2810487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4"/>
          <a:srcRect l="1" r="47859"/>
          <a:stretch/>
        </p:blipFill>
        <p:spPr>
          <a:xfrm>
            <a:off x="6742279" y="1381072"/>
            <a:ext cx="3039508" cy="3246805"/>
          </a:xfrm>
          <a:prstGeom prst="rect">
            <a:avLst/>
          </a:prstGeom>
        </p:spPr>
      </p:pic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7302366" y="773416"/>
            <a:ext cx="12789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b="1" dirty="0" err="1">
                <a:solidFill>
                  <a:srgbClr val="0000FF"/>
                </a:solidFill>
              </a:rPr>
              <a:t>Trapped</a:t>
            </a:r>
            <a:r>
              <a:rPr lang="fr-FR" altLang="fr-FR" sz="1600" b="1" dirty="0">
                <a:solidFill>
                  <a:srgbClr val="0000FF"/>
                </a:solidFill>
              </a:rPr>
              <a:t> ions</a:t>
            </a:r>
          </a:p>
          <a:p>
            <a:r>
              <a:rPr lang="fr-FR" altLang="fr-FR" sz="1600" b="1" dirty="0">
                <a:solidFill>
                  <a:srgbClr val="0000FF"/>
                </a:solidFill>
              </a:rPr>
              <a:t>(or </a:t>
            </a:r>
            <a:r>
              <a:rPr lang="fr-FR" altLang="fr-FR" sz="1600" b="1" dirty="0" err="1">
                <a:solidFill>
                  <a:srgbClr val="0000FF"/>
                </a:solidFill>
              </a:rPr>
              <a:t>atoms</a:t>
            </a:r>
            <a:r>
              <a:rPr lang="fr-FR" altLang="fr-FR" sz="16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960097" y="4774840"/>
            <a:ext cx="2408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An   </a:t>
            </a:r>
            <a:r>
              <a:rPr lang="fr-FR" b="1" dirty="0" err="1"/>
              <a:t>advanced</a:t>
            </a:r>
            <a:r>
              <a:rPr lang="fr-FR" b="1" dirty="0"/>
              <a:t> </a:t>
            </a:r>
            <a:r>
              <a:rPr lang="fr-FR" b="1" dirty="0" err="1"/>
              <a:t>platform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867845" y="5719505"/>
            <a:ext cx="3434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Electrical</a:t>
            </a:r>
            <a:r>
              <a:rPr lang="fr-FR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circuits ?  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A541-9775-4F46-B599-0FA7A4F40B51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090667" y="5521146"/>
            <a:ext cx="51013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usually</a:t>
            </a:r>
            <a:r>
              <a:rPr lang="fr-FR" b="1" dirty="0">
                <a:solidFill>
                  <a:srgbClr val="FF0000"/>
                </a:solidFill>
              </a:rPr>
              <a:t> not quantum !</a:t>
            </a:r>
          </a:p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superconducting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qubits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semiconduting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qubits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less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advanced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scalable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fab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.)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5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28248" y="4513088"/>
            <a:ext cx="1441176" cy="1080120"/>
          </a:xfrm>
          <a:ln w="28575">
            <a:solidFill>
              <a:srgbClr val="008000"/>
            </a:solidFill>
          </a:ln>
        </p:spPr>
        <p:txBody>
          <a:bodyPr>
            <a:normAutofit/>
          </a:bodyPr>
          <a:lstStyle/>
          <a:p>
            <a:r>
              <a:rPr lang="fr-FR" sz="2000" b="1" dirty="0" err="1">
                <a:solidFill>
                  <a:srgbClr val="FF9900"/>
                </a:solidFill>
                <a:latin typeface="Arial" pitchFamily="34" charset="0"/>
              </a:rPr>
              <a:t>readout</a:t>
            </a:r>
            <a:r>
              <a:rPr lang="fr-FR" sz="2000" b="1" dirty="0">
                <a:solidFill>
                  <a:srgbClr val="FF9900"/>
                </a:solidFill>
                <a:latin typeface="Arial" pitchFamily="34" charset="0"/>
              </a:rPr>
              <a:t> </a:t>
            </a:r>
            <a:br>
              <a:rPr lang="fr-FR" sz="2000" b="1" dirty="0">
                <a:solidFill>
                  <a:srgbClr val="FF9900"/>
                </a:solidFill>
                <a:latin typeface="Arial" pitchFamily="34" charset="0"/>
              </a:rPr>
            </a:br>
            <a:r>
              <a:rPr lang="fr-FR" sz="2000" b="1" dirty="0">
                <a:solidFill>
                  <a:srgbClr val="FF9900"/>
                </a:solidFill>
                <a:latin typeface="Arial" pitchFamily="34" charset="0"/>
              </a:rPr>
              <a:t>port</a:t>
            </a:r>
            <a:r>
              <a:rPr lang="fr-FR" sz="2400" b="1" dirty="0">
                <a:solidFill>
                  <a:srgbClr val="FF9900"/>
                </a:solidFill>
                <a:latin typeface="Arial" pitchFamily="34" charset="0"/>
              </a:rPr>
              <a:t>  </a:t>
            </a:r>
            <a:endParaRPr lang="fr-FR" sz="2000" b="1" dirty="0">
              <a:solidFill>
                <a:srgbClr val="FF9900"/>
              </a:solidFill>
              <a:latin typeface="CourierPS" pitchFamily="49" charset="0"/>
            </a:endParaRPr>
          </a:p>
        </p:txBody>
      </p:sp>
      <p:sp>
        <p:nvSpPr>
          <p:cNvPr id="287747" name="Text Box 3"/>
          <p:cNvSpPr txBox="1">
            <a:spLocks noChangeArrowheads="1"/>
          </p:cNvSpPr>
          <p:nvPr/>
        </p:nvSpPr>
        <p:spPr bwMode="auto">
          <a:xfrm>
            <a:off x="1730376" y="3329136"/>
            <a:ext cx="2308225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800">
                <a:solidFill>
                  <a:srgbClr val="FF00FF"/>
                </a:solidFill>
              </a:rPr>
              <a:t>	   write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107119" y="1789261"/>
            <a:ext cx="631826" cy="1327149"/>
            <a:chOff x="2896" y="982"/>
            <a:chExt cx="398" cy="836"/>
          </a:xfrm>
        </p:grpSpPr>
        <p:sp>
          <p:nvSpPr>
            <p:cNvPr id="287749" name="Rectangle 5"/>
            <p:cNvSpPr>
              <a:spLocks noChangeArrowheads="1"/>
            </p:cNvSpPr>
            <p:nvPr/>
          </p:nvSpPr>
          <p:spPr bwMode="auto">
            <a:xfrm>
              <a:off x="2896" y="982"/>
              <a:ext cx="363" cy="33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2800">
                  <a:solidFill>
                    <a:srgbClr val="FF00FF"/>
                  </a:solidFill>
                  <a:latin typeface="Math1" pitchFamily="2" charset="2"/>
                </a:rPr>
                <a:t>a</a:t>
              </a:r>
            </a:p>
          </p:txBody>
        </p:sp>
        <p:sp>
          <p:nvSpPr>
            <p:cNvPr id="287750" name="Rectangle 6"/>
            <p:cNvSpPr>
              <a:spLocks noChangeArrowheads="1"/>
            </p:cNvSpPr>
            <p:nvPr/>
          </p:nvSpPr>
          <p:spPr bwMode="auto">
            <a:xfrm>
              <a:off x="2927" y="1488"/>
              <a:ext cx="329" cy="33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2800">
                  <a:solidFill>
                    <a:srgbClr val="FF00FF"/>
                  </a:solidFill>
                  <a:latin typeface="Math1" pitchFamily="2" charset="2"/>
                </a:rPr>
                <a:t>b</a:t>
              </a:r>
            </a:p>
          </p:txBody>
        </p:sp>
        <p:sp>
          <p:nvSpPr>
            <p:cNvPr id="287751" name="Rectangle 7"/>
            <p:cNvSpPr>
              <a:spLocks noChangeArrowheads="1"/>
            </p:cNvSpPr>
            <p:nvPr/>
          </p:nvSpPr>
          <p:spPr bwMode="auto">
            <a:xfrm>
              <a:off x="2921" y="1255"/>
              <a:ext cx="373" cy="33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2800">
                  <a:solidFill>
                    <a:srgbClr val="FF00FF"/>
                  </a:solidFill>
                  <a:latin typeface="Math1" pitchFamily="2" charset="2"/>
                </a:rPr>
                <a:t>+</a:t>
              </a:r>
            </a:p>
          </p:txBody>
        </p:sp>
      </p:grpSp>
      <p:sp>
        <p:nvSpPr>
          <p:cNvPr id="287752" name="Text Box 8"/>
          <p:cNvSpPr txBox="1">
            <a:spLocks noChangeArrowheads="1"/>
          </p:cNvSpPr>
          <p:nvPr/>
        </p:nvSpPr>
        <p:spPr bwMode="auto">
          <a:xfrm>
            <a:off x="8367713" y="2132161"/>
            <a:ext cx="367408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0000FF"/>
                </a:solidFill>
              </a:rPr>
              <a:t>0</a:t>
            </a:r>
            <a:endParaRPr lang="fr-FR" sz="1600"/>
          </a:p>
        </p:txBody>
      </p:sp>
      <p:sp>
        <p:nvSpPr>
          <p:cNvPr id="287753" name="Line 9"/>
          <p:cNvSpPr>
            <a:spLocks noChangeShapeType="1"/>
          </p:cNvSpPr>
          <p:nvPr/>
        </p:nvSpPr>
        <p:spPr bwMode="auto">
          <a:xfrm flipV="1">
            <a:off x="6980238" y="2643336"/>
            <a:ext cx="1363662" cy="635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87754" name="Text Box 10"/>
          <p:cNvSpPr txBox="1">
            <a:spLocks noChangeArrowheads="1"/>
          </p:cNvSpPr>
          <p:nvPr/>
        </p:nvSpPr>
        <p:spPr bwMode="auto">
          <a:xfrm>
            <a:off x="8382001" y="3529161"/>
            <a:ext cx="1656351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FF9933"/>
                </a:solidFill>
              </a:rPr>
              <a:t>   Readout</a:t>
            </a:r>
            <a:endParaRPr lang="fr-FR" sz="2800">
              <a:solidFill>
                <a:srgbClr val="FF9900"/>
              </a:solidFill>
            </a:endParaRPr>
          </a:p>
        </p:txBody>
      </p:sp>
      <p:sp>
        <p:nvSpPr>
          <p:cNvPr id="287755" name="Line 11"/>
          <p:cNvSpPr>
            <a:spLocks noChangeShapeType="1"/>
          </p:cNvSpPr>
          <p:nvPr/>
        </p:nvSpPr>
        <p:spPr bwMode="auto">
          <a:xfrm flipV="1">
            <a:off x="9229725" y="2349648"/>
            <a:ext cx="0" cy="838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87756" name="Rectangle 12"/>
          <p:cNvSpPr>
            <a:spLocks noChangeArrowheads="1"/>
          </p:cNvSpPr>
          <p:nvPr/>
        </p:nvSpPr>
        <p:spPr bwMode="auto">
          <a:xfrm>
            <a:off x="9718327" y="2167086"/>
            <a:ext cx="3674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7757" name="Arc 13"/>
          <p:cNvSpPr>
            <a:spLocks/>
          </p:cNvSpPr>
          <p:nvPr/>
        </p:nvSpPr>
        <p:spPr bwMode="auto">
          <a:xfrm rot="7848770" flipH="1" flipV="1">
            <a:off x="8897939" y="2178199"/>
            <a:ext cx="687387" cy="77311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98"/>
              <a:gd name="T1" fmla="*/ 0 h 21600"/>
              <a:gd name="T2" fmla="*/ 21598 w 21598"/>
              <a:gd name="T3" fmla="*/ 21291 h 21600"/>
              <a:gd name="T4" fmla="*/ 0 w 2159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8" h="21600" fill="none" extrusionOk="0">
                <a:moveTo>
                  <a:pt x="-1" y="0"/>
                </a:moveTo>
                <a:cubicBezTo>
                  <a:pt x="11808" y="0"/>
                  <a:pt x="21428" y="9483"/>
                  <a:pt x="21597" y="21291"/>
                </a:cubicBezTo>
              </a:path>
              <a:path w="21598" h="21600" stroke="0" extrusionOk="0">
                <a:moveTo>
                  <a:pt x="-1" y="0"/>
                </a:moveTo>
                <a:cubicBezTo>
                  <a:pt x="11808" y="0"/>
                  <a:pt x="21428" y="9483"/>
                  <a:pt x="21597" y="21291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87758" name="Line 14"/>
          <p:cNvSpPr>
            <a:spLocks noChangeShapeType="1"/>
          </p:cNvSpPr>
          <p:nvPr/>
        </p:nvSpPr>
        <p:spPr bwMode="auto">
          <a:xfrm>
            <a:off x="8650289" y="2509986"/>
            <a:ext cx="142875" cy="13335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87759" name="Line 15"/>
          <p:cNvSpPr>
            <a:spLocks noChangeShapeType="1"/>
          </p:cNvSpPr>
          <p:nvPr/>
        </p:nvSpPr>
        <p:spPr bwMode="auto">
          <a:xfrm flipV="1">
            <a:off x="9696450" y="2479824"/>
            <a:ext cx="127000" cy="15716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87760" name="Rectangle 16"/>
          <p:cNvSpPr>
            <a:spLocks noChangeArrowheads="1"/>
          </p:cNvSpPr>
          <p:nvPr/>
        </p:nvSpPr>
        <p:spPr bwMode="auto">
          <a:xfrm>
            <a:off x="9059592" y="1901973"/>
            <a:ext cx="3513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800">
                <a:solidFill>
                  <a:srgbClr val="FF9900"/>
                </a:solidFill>
              </a:rPr>
              <a:t>?</a:t>
            </a:r>
          </a:p>
        </p:txBody>
      </p:sp>
      <p:sp>
        <p:nvSpPr>
          <p:cNvPr id="287761" name="Rectangle 17"/>
          <p:cNvSpPr>
            <a:spLocks noChangeArrowheads="1"/>
          </p:cNvSpPr>
          <p:nvPr/>
        </p:nvSpPr>
        <p:spPr bwMode="auto">
          <a:xfrm>
            <a:off x="8382001" y="1938487"/>
            <a:ext cx="1711325" cy="1374775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1600"/>
          </a:p>
        </p:txBody>
      </p:sp>
      <p:sp>
        <p:nvSpPr>
          <p:cNvPr id="287762" name="Rectangle 18"/>
          <p:cNvSpPr>
            <a:spLocks noChangeArrowheads="1"/>
          </p:cNvSpPr>
          <p:nvPr/>
        </p:nvSpPr>
        <p:spPr bwMode="auto">
          <a:xfrm>
            <a:off x="5351464" y="1724173"/>
            <a:ext cx="1595437" cy="18113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1600"/>
          </a:p>
        </p:txBody>
      </p:sp>
      <p:sp>
        <p:nvSpPr>
          <p:cNvPr id="287763" name="Line 19"/>
          <p:cNvSpPr>
            <a:spLocks noChangeShapeType="1"/>
          </p:cNvSpPr>
          <p:nvPr/>
        </p:nvSpPr>
        <p:spPr bwMode="auto">
          <a:xfrm>
            <a:off x="6029325" y="2279798"/>
            <a:ext cx="749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87764" name="Line 20"/>
          <p:cNvSpPr>
            <a:spLocks noChangeShapeType="1"/>
          </p:cNvSpPr>
          <p:nvPr/>
        </p:nvSpPr>
        <p:spPr bwMode="auto">
          <a:xfrm>
            <a:off x="6042025" y="3098948"/>
            <a:ext cx="7493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87765" name="Text Box 21"/>
          <p:cNvSpPr txBox="1">
            <a:spLocks noChangeArrowheads="1"/>
          </p:cNvSpPr>
          <p:nvPr/>
        </p:nvSpPr>
        <p:spPr bwMode="auto">
          <a:xfrm>
            <a:off x="5507038" y="2017861"/>
            <a:ext cx="367408" cy="52322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FF0000"/>
                </a:solidFill>
              </a:rPr>
              <a:t>1</a:t>
            </a:r>
            <a:endParaRPr lang="fr-FR" sz="1600">
              <a:solidFill>
                <a:srgbClr val="FF0000"/>
              </a:solidFill>
            </a:endParaRP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557839" y="2089299"/>
            <a:ext cx="331787" cy="354013"/>
            <a:chOff x="3119" y="1954"/>
            <a:chExt cx="209" cy="223"/>
          </a:xfrm>
        </p:grpSpPr>
        <p:sp>
          <p:nvSpPr>
            <p:cNvPr id="287767" name="Line 23"/>
            <p:cNvSpPr>
              <a:spLocks noChangeShapeType="1"/>
            </p:cNvSpPr>
            <p:nvPr/>
          </p:nvSpPr>
          <p:spPr bwMode="auto">
            <a:xfrm>
              <a:off x="3119" y="1954"/>
              <a:ext cx="1" cy="22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768" name="Line 24"/>
            <p:cNvSpPr>
              <a:spLocks noChangeShapeType="1"/>
            </p:cNvSpPr>
            <p:nvPr/>
          </p:nvSpPr>
          <p:spPr bwMode="auto">
            <a:xfrm>
              <a:off x="3284" y="1954"/>
              <a:ext cx="44" cy="1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769" name="Line 25"/>
            <p:cNvSpPr>
              <a:spLocks noChangeShapeType="1"/>
            </p:cNvSpPr>
            <p:nvPr/>
          </p:nvSpPr>
          <p:spPr bwMode="auto">
            <a:xfrm flipH="1">
              <a:off x="3284" y="2066"/>
              <a:ext cx="44" cy="1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5532439" y="2825901"/>
            <a:ext cx="376237" cy="523876"/>
            <a:chOff x="3135" y="2164"/>
            <a:chExt cx="237" cy="330"/>
          </a:xfrm>
        </p:grpSpPr>
        <p:sp>
          <p:nvSpPr>
            <p:cNvPr id="287771" name="Text Box 27"/>
            <p:cNvSpPr txBox="1">
              <a:spLocks noChangeArrowheads="1"/>
            </p:cNvSpPr>
            <p:nvPr/>
          </p:nvSpPr>
          <p:spPr bwMode="auto">
            <a:xfrm>
              <a:off x="3135" y="2164"/>
              <a:ext cx="231" cy="330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800">
                  <a:solidFill>
                    <a:srgbClr val="0000FF"/>
                  </a:solidFill>
                </a:rPr>
                <a:t>0</a:t>
              </a:r>
              <a:endParaRPr lang="fr-FR" sz="1600">
                <a:solidFill>
                  <a:srgbClr val="0000FF"/>
                </a:solidFill>
              </a:endParaRPr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163" y="2209"/>
              <a:ext cx="209" cy="223"/>
              <a:chOff x="3119" y="1954"/>
              <a:chExt cx="209" cy="223"/>
            </a:xfrm>
          </p:grpSpPr>
          <p:sp>
            <p:nvSpPr>
              <p:cNvPr id="287773" name="Line 29"/>
              <p:cNvSpPr>
                <a:spLocks noChangeShapeType="1"/>
              </p:cNvSpPr>
              <p:nvPr/>
            </p:nvSpPr>
            <p:spPr bwMode="auto">
              <a:xfrm>
                <a:off x="3119" y="1954"/>
                <a:ext cx="1" cy="22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7774" name="Line 30"/>
              <p:cNvSpPr>
                <a:spLocks noChangeShapeType="1"/>
              </p:cNvSpPr>
              <p:nvPr/>
            </p:nvSpPr>
            <p:spPr bwMode="auto">
              <a:xfrm>
                <a:off x="3284" y="1954"/>
                <a:ext cx="44" cy="11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7775" name="Line 31"/>
              <p:cNvSpPr>
                <a:spLocks noChangeShapeType="1"/>
              </p:cNvSpPr>
              <p:nvPr/>
            </p:nvSpPr>
            <p:spPr bwMode="auto">
              <a:xfrm flipH="1">
                <a:off x="3284" y="2066"/>
                <a:ext cx="44" cy="111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287776" name="Line 32"/>
          <p:cNvSpPr>
            <a:spLocks noChangeShapeType="1"/>
          </p:cNvSpPr>
          <p:nvPr/>
        </p:nvSpPr>
        <p:spPr bwMode="auto">
          <a:xfrm>
            <a:off x="3919538" y="2636987"/>
            <a:ext cx="1395412" cy="793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87777" name="Text Box 33"/>
          <p:cNvSpPr txBox="1">
            <a:spLocks noChangeArrowheads="1"/>
          </p:cNvSpPr>
          <p:nvPr/>
        </p:nvSpPr>
        <p:spPr bwMode="auto">
          <a:xfrm>
            <a:off x="3117850" y="2327424"/>
            <a:ext cx="587020" cy="5847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FF"/>
                </a:solidFill>
              </a:rPr>
              <a:t>U</a:t>
            </a:r>
            <a:r>
              <a:rPr lang="en-US" sz="3200" baseline="-25000">
                <a:solidFill>
                  <a:srgbClr val="FF00FF"/>
                </a:solidFill>
              </a:rPr>
              <a:t>1</a:t>
            </a:r>
            <a:endParaRPr lang="en-US" sz="3200"/>
          </a:p>
        </p:txBody>
      </p:sp>
      <p:sp>
        <p:nvSpPr>
          <p:cNvPr id="287778" name="Rectangle 34"/>
          <p:cNvSpPr>
            <a:spLocks noChangeArrowheads="1"/>
          </p:cNvSpPr>
          <p:nvPr/>
        </p:nvSpPr>
        <p:spPr bwMode="auto">
          <a:xfrm>
            <a:off x="2992438" y="2255987"/>
            <a:ext cx="889000" cy="752475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1600"/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4021138" y="2833836"/>
            <a:ext cx="4178300" cy="3619500"/>
            <a:chOff x="1582" y="1640"/>
            <a:chExt cx="2632" cy="2280"/>
          </a:xfrm>
        </p:grpSpPr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2163" y="2139"/>
              <a:ext cx="1593" cy="1781"/>
              <a:chOff x="2163" y="2419"/>
              <a:chExt cx="1593" cy="1781"/>
            </a:xfrm>
          </p:grpSpPr>
          <p:sp>
            <p:nvSpPr>
              <p:cNvPr id="287781" name="Line 37"/>
              <p:cNvSpPr>
                <a:spLocks noChangeShapeType="1"/>
              </p:cNvSpPr>
              <p:nvPr/>
            </p:nvSpPr>
            <p:spPr bwMode="auto">
              <a:xfrm>
                <a:off x="2941" y="2419"/>
                <a:ext cx="0" cy="586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prstDash val="dash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8" name="Group 38"/>
              <p:cNvGrpSpPr>
                <a:grpSpLocks/>
              </p:cNvGrpSpPr>
              <p:nvPr/>
            </p:nvGrpSpPr>
            <p:grpSpPr bwMode="auto">
              <a:xfrm>
                <a:off x="2163" y="3025"/>
                <a:ext cx="1593" cy="1175"/>
                <a:chOff x="2283" y="3025"/>
                <a:chExt cx="1556" cy="1175"/>
              </a:xfrm>
            </p:grpSpPr>
            <p:sp>
              <p:nvSpPr>
                <p:cNvPr id="287783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400" y="3025"/>
                  <a:ext cx="1296" cy="601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sz="2800"/>
                    <a:t>Decoherence</a:t>
                  </a:r>
                </a:p>
                <a:p>
                  <a:pPr algn="ctr"/>
                  <a:r>
                    <a:rPr lang="fr-FR" sz="2800"/>
                    <a:t> Sources</a:t>
                  </a:r>
                </a:p>
              </p:txBody>
            </p:sp>
            <p:sp>
              <p:nvSpPr>
                <p:cNvPr id="287784" name="Rectangle 40"/>
                <p:cNvSpPr>
                  <a:spLocks noChangeArrowheads="1"/>
                </p:cNvSpPr>
                <p:nvPr/>
              </p:nvSpPr>
              <p:spPr bwMode="auto">
                <a:xfrm>
                  <a:off x="2283" y="3025"/>
                  <a:ext cx="1556" cy="1175"/>
                </a:xfrm>
                <a:prstGeom prst="rect">
                  <a:avLst/>
                </a:prstGeom>
                <a:noFill/>
                <a:ln w="28575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85" name="Line 41"/>
                <p:cNvSpPr>
                  <a:spLocks noChangeShapeType="1"/>
                </p:cNvSpPr>
                <p:nvPr/>
              </p:nvSpPr>
              <p:spPr bwMode="auto">
                <a:xfrm>
                  <a:off x="2870" y="4064"/>
                  <a:ext cx="332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86" name="Line 42"/>
                <p:cNvSpPr>
                  <a:spLocks noChangeShapeType="1"/>
                </p:cNvSpPr>
                <p:nvPr/>
              </p:nvSpPr>
              <p:spPr bwMode="auto">
                <a:xfrm>
                  <a:off x="2870" y="3937"/>
                  <a:ext cx="332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87" name="Line 43"/>
                <p:cNvSpPr>
                  <a:spLocks noChangeShapeType="1"/>
                </p:cNvSpPr>
                <p:nvPr/>
              </p:nvSpPr>
              <p:spPr bwMode="auto">
                <a:xfrm>
                  <a:off x="2870" y="3841"/>
                  <a:ext cx="332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88" name="Line 44"/>
                <p:cNvSpPr>
                  <a:spLocks noChangeShapeType="1"/>
                </p:cNvSpPr>
                <p:nvPr/>
              </p:nvSpPr>
              <p:spPr bwMode="auto">
                <a:xfrm>
                  <a:off x="2870" y="3758"/>
                  <a:ext cx="332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89" name="Line 45"/>
                <p:cNvSpPr>
                  <a:spLocks noChangeShapeType="1"/>
                </p:cNvSpPr>
                <p:nvPr/>
              </p:nvSpPr>
              <p:spPr bwMode="auto">
                <a:xfrm>
                  <a:off x="2870" y="3695"/>
                  <a:ext cx="332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90" name="Line 46"/>
                <p:cNvSpPr>
                  <a:spLocks noChangeShapeType="1"/>
                </p:cNvSpPr>
                <p:nvPr/>
              </p:nvSpPr>
              <p:spPr bwMode="auto">
                <a:xfrm>
                  <a:off x="2870" y="3643"/>
                  <a:ext cx="332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91" name="Line 47"/>
                <p:cNvSpPr>
                  <a:spLocks noChangeShapeType="1"/>
                </p:cNvSpPr>
                <p:nvPr/>
              </p:nvSpPr>
              <p:spPr bwMode="auto">
                <a:xfrm>
                  <a:off x="3411" y="4064"/>
                  <a:ext cx="334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92" name="Line 48"/>
                <p:cNvSpPr>
                  <a:spLocks noChangeShapeType="1"/>
                </p:cNvSpPr>
                <p:nvPr/>
              </p:nvSpPr>
              <p:spPr bwMode="auto">
                <a:xfrm>
                  <a:off x="3411" y="3937"/>
                  <a:ext cx="334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93" name="Line 49"/>
                <p:cNvSpPr>
                  <a:spLocks noChangeShapeType="1"/>
                </p:cNvSpPr>
                <p:nvPr/>
              </p:nvSpPr>
              <p:spPr bwMode="auto">
                <a:xfrm>
                  <a:off x="3411" y="3841"/>
                  <a:ext cx="334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94" name="Line 50"/>
                <p:cNvSpPr>
                  <a:spLocks noChangeShapeType="1"/>
                </p:cNvSpPr>
                <p:nvPr/>
              </p:nvSpPr>
              <p:spPr bwMode="auto">
                <a:xfrm>
                  <a:off x="3411" y="3758"/>
                  <a:ext cx="334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95" name="Line 51"/>
                <p:cNvSpPr>
                  <a:spLocks noChangeShapeType="1"/>
                </p:cNvSpPr>
                <p:nvPr/>
              </p:nvSpPr>
              <p:spPr bwMode="auto">
                <a:xfrm>
                  <a:off x="3411" y="3695"/>
                  <a:ext cx="334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96" name="Line 52"/>
                <p:cNvSpPr>
                  <a:spLocks noChangeShapeType="1"/>
                </p:cNvSpPr>
                <p:nvPr/>
              </p:nvSpPr>
              <p:spPr bwMode="auto">
                <a:xfrm>
                  <a:off x="3411" y="3643"/>
                  <a:ext cx="334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97" name="Line 53"/>
                <p:cNvSpPr>
                  <a:spLocks noChangeShapeType="1"/>
                </p:cNvSpPr>
                <p:nvPr/>
              </p:nvSpPr>
              <p:spPr bwMode="auto">
                <a:xfrm>
                  <a:off x="2354" y="4064"/>
                  <a:ext cx="332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98" name="Line 54"/>
                <p:cNvSpPr>
                  <a:spLocks noChangeShapeType="1"/>
                </p:cNvSpPr>
                <p:nvPr/>
              </p:nvSpPr>
              <p:spPr bwMode="auto">
                <a:xfrm>
                  <a:off x="2354" y="3937"/>
                  <a:ext cx="332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799" name="Line 55"/>
                <p:cNvSpPr>
                  <a:spLocks noChangeShapeType="1"/>
                </p:cNvSpPr>
                <p:nvPr/>
              </p:nvSpPr>
              <p:spPr bwMode="auto">
                <a:xfrm>
                  <a:off x="2354" y="3841"/>
                  <a:ext cx="332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800" name="Line 56"/>
                <p:cNvSpPr>
                  <a:spLocks noChangeShapeType="1"/>
                </p:cNvSpPr>
                <p:nvPr/>
              </p:nvSpPr>
              <p:spPr bwMode="auto">
                <a:xfrm>
                  <a:off x="2354" y="3758"/>
                  <a:ext cx="332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801" name="Line 57"/>
                <p:cNvSpPr>
                  <a:spLocks noChangeShapeType="1"/>
                </p:cNvSpPr>
                <p:nvPr/>
              </p:nvSpPr>
              <p:spPr bwMode="auto">
                <a:xfrm>
                  <a:off x="2354" y="3695"/>
                  <a:ext cx="332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802" name="Line 58"/>
                <p:cNvSpPr>
                  <a:spLocks noChangeShapeType="1"/>
                </p:cNvSpPr>
                <p:nvPr/>
              </p:nvSpPr>
              <p:spPr bwMode="auto">
                <a:xfrm>
                  <a:off x="2354" y="3643"/>
                  <a:ext cx="332" cy="1"/>
                </a:xfrm>
                <a:prstGeom prst="line">
                  <a:avLst/>
                </a:prstGeom>
                <a:noFill/>
                <a:ln w="2857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803" name="Oval 59"/>
                <p:cNvSpPr>
                  <a:spLocks noChangeArrowheads="1"/>
                </p:cNvSpPr>
                <p:nvPr/>
              </p:nvSpPr>
              <p:spPr bwMode="auto">
                <a:xfrm>
                  <a:off x="2489" y="3903"/>
                  <a:ext cx="54" cy="53"/>
                </a:xfrm>
                <a:prstGeom prst="ellipse">
                  <a:avLst/>
                </a:prstGeom>
                <a:solidFill>
                  <a:srgbClr val="000000"/>
                </a:solidFill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804" name="Oval 60"/>
                <p:cNvSpPr>
                  <a:spLocks noChangeArrowheads="1"/>
                </p:cNvSpPr>
                <p:nvPr/>
              </p:nvSpPr>
              <p:spPr bwMode="auto">
                <a:xfrm>
                  <a:off x="2492" y="3906"/>
                  <a:ext cx="48" cy="47"/>
                </a:xfrm>
                <a:prstGeom prst="ellipse">
                  <a:avLst/>
                </a:prstGeom>
                <a:solidFill>
                  <a:schemeClr val="tx2"/>
                </a:solidFill>
                <a:ln w="2857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805" name="Oval 61"/>
                <p:cNvSpPr>
                  <a:spLocks noChangeArrowheads="1"/>
                </p:cNvSpPr>
                <p:nvPr/>
              </p:nvSpPr>
              <p:spPr bwMode="auto">
                <a:xfrm>
                  <a:off x="3012" y="4036"/>
                  <a:ext cx="54" cy="56"/>
                </a:xfrm>
                <a:prstGeom prst="ellipse">
                  <a:avLst/>
                </a:prstGeom>
                <a:solidFill>
                  <a:srgbClr val="000000"/>
                </a:solidFill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806" name="Oval 62"/>
                <p:cNvSpPr>
                  <a:spLocks noChangeArrowheads="1"/>
                </p:cNvSpPr>
                <p:nvPr/>
              </p:nvSpPr>
              <p:spPr bwMode="auto">
                <a:xfrm>
                  <a:off x="3015" y="4039"/>
                  <a:ext cx="48" cy="50"/>
                </a:xfrm>
                <a:prstGeom prst="ellipse">
                  <a:avLst/>
                </a:prstGeom>
                <a:solidFill>
                  <a:schemeClr val="tx2"/>
                </a:solidFill>
                <a:ln w="2857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807" name="Oval 63"/>
                <p:cNvSpPr>
                  <a:spLocks noChangeArrowheads="1"/>
                </p:cNvSpPr>
                <p:nvPr/>
              </p:nvSpPr>
              <p:spPr bwMode="auto">
                <a:xfrm>
                  <a:off x="3553" y="3731"/>
                  <a:ext cx="54" cy="55"/>
                </a:xfrm>
                <a:prstGeom prst="ellipse">
                  <a:avLst/>
                </a:prstGeom>
                <a:solidFill>
                  <a:srgbClr val="000000"/>
                </a:solidFill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808" name="Oval 64"/>
                <p:cNvSpPr>
                  <a:spLocks noChangeArrowheads="1"/>
                </p:cNvSpPr>
                <p:nvPr/>
              </p:nvSpPr>
              <p:spPr bwMode="auto">
                <a:xfrm>
                  <a:off x="3556" y="3734"/>
                  <a:ext cx="48" cy="49"/>
                </a:xfrm>
                <a:prstGeom prst="ellipse">
                  <a:avLst/>
                </a:prstGeom>
                <a:solidFill>
                  <a:schemeClr val="tx2"/>
                </a:solidFill>
                <a:ln w="28575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9" name="Group 65"/>
            <p:cNvGrpSpPr>
              <a:grpSpLocks/>
            </p:cNvGrpSpPr>
            <p:nvPr/>
          </p:nvGrpSpPr>
          <p:grpSpPr bwMode="auto">
            <a:xfrm>
              <a:off x="1582" y="1640"/>
              <a:ext cx="2632" cy="1882"/>
              <a:chOff x="1582" y="1920"/>
              <a:chExt cx="2632" cy="1882"/>
            </a:xfrm>
          </p:grpSpPr>
          <p:sp>
            <p:nvSpPr>
              <p:cNvPr id="287810" name="Freeform 66"/>
              <p:cNvSpPr>
                <a:spLocks/>
              </p:cNvSpPr>
              <p:nvPr/>
            </p:nvSpPr>
            <p:spPr bwMode="auto">
              <a:xfrm>
                <a:off x="3474" y="1930"/>
                <a:ext cx="740" cy="1804"/>
              </a:xfrm>
              <a:custGeom>
                <a:avLst/>
                <a:gdLst/>
                <a:ahLst/>
                <a:cxnLst>
                  <a:cxn ang="0">
                    <a:pos x="377" y="1497"/>
                  </a:cxn>
                  <a:cxn ang="0">
                    <a:pos x="850" y="1483"/>
                  </a:cxn>
                  <a:cxn ang="0">
                    <a:pos x="882" y="1433"/>
                  </a:cxn>
                  <a:cxn ang="0">
                    <a:pos x="893" y="992"/>
                  </a:cxn>
                  <a:cxn ang="0">
                    <a:pos x="889" y="865"/>
                  </a:cxn>
                  <a:cxn ang="0">
                    <a:pos x="893" y="586"/>
                  </a:cxn>
                  <a:cxn ang="0">
                    <a:pos x="889" y="427"/>
                  </a:cxn>
                  <a:cxn ang="0">
                    <a:pos x="886" y="360"/>
                  </a:cxn>
                  <a:cxn ang="0">
                    <a:pos x="879" y="275"/>
                  </a:cxn>
                  <a:cxn ang="0">
                    <a:pos x="815" y="71"/>
                  </a:cxn>
                  <a:cxn ang="0">
                    <a:pos x="783" y="53"/>
                  </a:cxn>
                  <a:cxn ang="0">
                    <a:pos x="684" y="21"/>
                  </a:cxn>
                  <a:cxn ang="0">
                    <a:pos x="621" y="11"/>
                  </a:cxn>
                  <a:cxn ang="0">
                    <a:pos x="74" y="7"/>
                  </a:cxn>
                  <a:cxn ang="0">
                    <a:pos x="0" y="0"/>
                  </a:cxn>
                </a:cxnLst>
                <a:rect l="0" t="0" r="r" b="b"/>
                <a:pathLst>
                  <a:path w="893" h="1502">
                    <a:moveTo>
                      <a:pt x="377" y="1497"/>
                    </a:moveTo>
                    <a:cubicBezTo>
                      <a:pt x="536" y="1502"/>
                      <a:pt x="692" y="1494"/>
                      <a:pt x="850" y="1483"/>
                    </a:cubicBezTo>
                    <a:cubicBezTo>
                      <a:pt x="884" y="1473"/>
                      <a:pt x="878" y="1470"/>
                      <a:pt x="882" y="1433"/>
                    </a:cubicBezTo>
                    <a:cubicBezTo>
                      <a:pt x="884" y="1288"/>
                      <a:pt x="880" y="1137"/>
                      <a:pt x="893" y="992"/>
                    </a:cubicBezTo>
                    <a:cubicBezTo>
                      <a:pt x="892" y="950"/>
                      <a:pt x="889" y="907"/>
                      <a:pt x="889" y="865"/>
                    </a:cubicBezTo>
                    <a:cubicBezTo>
                      <a:pt x="889" y="772"/>
                      <a:pt x="893" y="679"/>
                      <a:pt x="893" y="586"/>
                    </a:cubicBezTo>
                    <a:cubicBezTo>
                      <a:pt x="893" y="533"/>
                      <a:pt x="891" y="480"/>
                      <a:pt x="889" y="427"/>
                    </a:cubicBezTo>
                    <a:cubicBezTo>
                      <a:pt x="888" y="405"/>
                      <a:pt x="888" y="382"/>
                      <a:pt x="886" y="360"/>
                    </a:cubicBezTo>
                    <a:cubicBezTo>
                      <a:pt x="884" y="332"/>
                      <a:pt x="881" y="303"/>
                      <a:pt x="879" y="275"/>
                    </a:cubicBezTo>
                    <a:cubicBezTo>
                      <a:pt x="876" y="242"/>
                      <a:pt x="866" y="85"/>
                      <a:pt x="815" y="71"/>
                    </a:cubicBezTo>
                    <a:cubicBezTo>
                      <a:pt x="806" y="57"/>
                      <a:pt x="798" y="59"/>
                      <a:pt x="783" y="53"/>
                    </a:cubicBezTo>
                    <a:cubicBezTo>
                      <a:pt x="754" y="24"/>
                      <a:pt x="724" y="27"/>
                      <a:pt x="684" y="21"/>
                    </a:cubicBezTo>
                    <a:cubicBezTo>
                      <a:pt x="647" y="10"/>
                      <a:pt x="668" y="15"/>
                      <a:pt x="621" y="11"/>
                    </a:cubicBezTo>
                    <a:cubicBezTo>
                      <a:pt x="451" y="13"/>
                      <a:pt x="245" y="28"/>
                      <a:pt x="74" y="7"/>
                    </a:cubicBezTo>
                    <a:cubicBezTo>
                      <a:pt x="50" y="0"/>
                      <a:pt x="25" y="0"/>
                      <a:pt x="0" y="0"/>
                    </a:cubicBezTo>
                  </a:path>
                </a:pathLst>
              </a:custGeom>
              <a:noFill/>
              <a:ln w="57150" cap="flat" cmpd="sng">
                <a:solidFill>
                  <a:srgbClr val="009900"/>
                </a:solidFill>
                <a:prstDash val="dash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7811" name="Freeform 67"/>
              <p:cNvSpPr>
                <a:spLocks/>
              </p:cNvSpPr>
              <p:nvPr/>
            </p:nvSpPr>
            <p:spPr bwMode="auto">
              <a:xfrm>
                <a:off x="1582" y="1920"/>
                <a:ext cx="691" cy="1882"/>
              </a:xfrm>
              <a:custGeom>
                <a:avLst/>
                <a:gdLst/>
                <a:ahLst/>
                <a:cxnLst>
                  <a:cxn ang="0">
                    <a:pos x="428" y="1543"/>
                  </a:cxn>
                  <a:cxn ang="0">
                    <a:pos x="51" y="1500"/>
                  </a:cxn>
                  <a:cxn ang="0">
                    <a:pos x="25" y="1251"/>
                  </a:cxn>
                  <a:cxn ang="0">
                    <a:pos x="0" y="394"/>
                  </a:cxn>
                  <a:cxn ang="0">
                    <a:pos x="8" y="85"/>
                  </a:cxn>
                  <a:cxn ang="0">
                    <a:pos x="51" y="51"/>
                  </a:cxn>
                  <a:cxn ang="0">
                    <a:pos x="214" y="0"/>
                  </a:cxn>
                  <a:cxn ang="0">
                    <a:pos x="540" y="8"/>
                  </a:cxn>
                </a:cxnLst>
                <a:rect l="0" t="0" r="r" b="b"/>
                <a:pathLst>
                  <a:path w="540" h="1595">
                    <a:moveTo>
                      <a:pt x="428" y="1543"/>
                    </a:moveTo>
                    <a:cubicBezTo>
                      <a:pt x="427" y="1543"/>
                      <a:pt x="116" y="1595"/>
                      <a:pt x="51" y="1500"/>
                    </a:cubicBezTo>
                    <a:cubicBezTo>
                      <a:pt x="22" y="1405"/>
                      <a:pt x="32" y="1401"/>
                      <a:pt x="25" y="1251"/>
                    </a:cubicBezTo>
                    <a:cubicBezTo>
                      <a:pt x="21" y="1007"/>
                      <a:pt x="41" y="653"/>
                      <a:pt x="0" y="394"/>
                    </a:cubicBezTo>
                    <a:cubicBezTo>
                      <a:pt x="3" y="291"/>
                      <a:pt x="0" y="188"/>
                      <a:pt x="8" y="85"/>
                    </a:cubicBezTo>
                    <a:cubicBezTo>
                      <a:pt x="10" y="60"/>
                      <a:pt x="34" y="57"/>
                      <a:pt x="51" y="51"/>
                    </a:cubicBezTo>
                    <a:cubicBezTo>
                      <a:pt x="110" y="32"/>
                      <a:pt x="150" y="8"/>
                      <a:pt x="214" y="0"/>
                    </a:cubicBezTo>
                    <a:cubicBezTo>
                      <a:pt x="505" y="9"/>
                      <a:pt x="397" y="8"/>
                      <a:pt x="540" y="8"/>
                    </a:cubicBezTo>
                  </a:path>
                </a:pathLst>
              </a:custGeom>
              <a:noFill/>
              <a:ln w="57150" cap="flat" cmpd="sng">
                <a:solidFill>
                  <a:srgbClr val="009900"/>
                </a:solidFill>
                <a:prstDash val="dash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0" name="Rectangle 69"/>
          <p:cNvSpPr/>
          <p:nvPr/>
        </p:nvSpPr>
        <p:spPr>
          <a:xfrm>
            <a:off x="1486917" y="90090"/>
            <a:ext cx="9324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A major issue: </a:t>
            </a:r>
            <a:r>
              <a:rPr lang="fr-FR" sz="3200" dirty="0" err="1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coupling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to the </a:t>
            </a:r>
            <a:r>
              <a:rPr lang="fr-FR" sz="3200" dirty="0" err="1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environment</a:t>
            </a:r>
            <a:endParaRPr lang="fr-FR" sz="3200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algn="ctr"/>
            <a:r>
              <a:rPr lang="fr-FR" sz="32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                 </a:t>
            </a:r>
            <a:r>
              <a:rPr lang="fr-FR" sz="3200" dirty="0" err="1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yields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fr-FR" sz="3200" dirty="0" err="1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decoherence</a:t>
            </a:r>
            <a:endParaRPr lang="fr-F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A541-9775-4F46-B599-0FA7A4F40B5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63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52145" y="-44411"/>
            <a:ext cx="8376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</a:rPr>
              <a:t>An </a:t>
            </a:r>
            <a:r>
              <a:rPr lang="fr-FR" sz="3200" dirty="0" err="1" smtClean="0">
                <a:solidFill>
                  <a:schemeClr val="accent1">
                    <a:lumMod val="75000"/>
                  </a:schemeClr>
                </a:solidFill>
              </a:rPr>
              <a:t>electrical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</a:rPr>
              <a:t> quantum bit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</a:rPr>
              <a:t>the Cooper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pair box </a:t>
            </a: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fr-F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28816" y="2512646"/>
            <a:ext cx="3468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quantum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coherence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btw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2 states  </a:t>
            </a:r>
          </a:p>
          <a:p>
            <a:pPr algn="ctr"/>
            <a:r>
              <a:rPr lang="fr-FR" dirty="0"/>
              <a:t>(Nakamura, </a:t>
            </a:r>
            <a:r>
              <a:rPr lang="fr-FR" dirty="0" err="1"/>
              <a:t>Pashkin</a:t>
            </a:r>
            <a:r>
              <a:rPr lang="fr-FR" dirty="0"/>
              <a:t> &amp; </a:t>
            </a:r>
            <a:r>
              <a:rPr lang="fr-FR" dirty="0" err="1"/>
              <a:t>Tsai</a:t>
            </a:r>
            <a:r>
              <a:rPr lang="fr-FR" dirty="0"/>
              <a:t>, 1999)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in the Cooper pair box circuit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32374" y="3760223"/>
            <a:ext cx="2285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true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artificial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atom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:</a:t>
            </a:r>
          </a:p>
          <a:p>
            <a:pPr algn="ctr"/>
            <a:r>
              <a:rPr lang="fr-FR" dirty="0"/>
              <a:t> </a:t>
            </a:r>
            <a:r>
              <a:rPr lang="fr-FR" dirty="0" err="1"/>
              <a:t>Quantronium</a:t>
            </a:r>
            <a:r>
              <a:rPr lang="fr-FR" dirty="0"/>
              <a:t> circuit </a:t>
            </a:r>
          </a:p>
          <a:p>
            <a:pPr algn="ctr"/>
            <a:r>
              <a:rPr lang="fr-FR" dirty="0"/>
              <a:t> </a:t>
            </a:r>
            <a:r>
              <a:rPr lang="fr-FR" sz="1600" dirty="0" smtClean="0"/>
              <a:t>(</a:t>
            </a:r>
            <a:r>
              <a:rPr lang="fr-FR" sz="1600" dirty="0" err="1"/>
              <a:t>Vion</a:t>
            </a:r>
            <a:r>
              <a:rPr lang="fr-FR" sz="1600" dirty="0"/>
              <a:t> et al., 2002)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l="3064" t="4152" r="40247" b="16495"/>
          <a:stretch>
            <a:fillRect/>
          </a:stretch>
        </p:blipFill>
        <p:spPr bwMode="auto">
          <a:xfrm>
            <a:off x="4592857" y="2524662"/>
            <a:ext cx="1800333" cy="126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6540411" y="2440357"/>
            <a:ext cx="2982602" cy="1852459"/>
            <a:chOff x="2724" y="2688"/>
            <a:chExt cx="2875" cy="1517"/>
          </a:xfrm>
        </p:grpSpPr>
        <p:grpSp>
          <p:nvGrpSpPr>
            <p:cNvPr id="3" name="Group 76"/>
            <p:cNvGrpSpPr>
              <a:grpSpLocks/>
            </p:cNvGrpSpPr>
            <p:nvPr/>
          </p:nvGrpSpPr>
          <p:grpSpPr bwMode="auto">
            <a:xfrm>
              <a:off x="2724" y="2703"/>
              <a:ext cx="2875" cy="1502"/>
              <a:chOff x="1056" y="960"/>
              <a:chExt cx="3898" cy="2391"/>
            </a:xfrm>
          </p:grpSpPr>
          <p:sp>
            <p:nvSpPr>
              <p:cNvPr id="14" name="Text Box 77"/>
              <p:cNvSpPr txBox="1">
                <a:spLocks noChangeArrowheads="1"/>
              </p:cNvSpPr>
              <p:nvPr/>
            </p:nvSpPr>
            <p:spPr bwMode="auto">
              <a:xfrm>
                <a:off x="1730" y="2869"/>
                <a:ext cx="3032" cy="482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dirty="0">
                    <a:latin typeface="Arial" pitchFamily="34" charset="0"/>
                  </a:rPr>
                  <a:t>Pulse</a:t>
                </a:r>
                <a:r>
                  <a:rPr lang="fr-FR" dirty="0">
                    <a:latin typeface="Symbol" pitchFamily="18" charset="2"/>
                  </a:rPr>
                  <a:t> </a:t>
                </a:r>
                <a:r>
                  <a:rPr lang="fr-FR" dirty="0" err="1">
                    <a:latin typeface="Arial" pitchFamily="34" charset="0"/>
                  </a:rPr>
                  <a:t>duration</a:t>
                </a:r>
                <a:r>
                  <a:rPr lang="fr-FR" dirty="0" err="1">
                    <a:latin typeface="Symbol" pitchFamily="18" charset="2"/>
                  </a:rPr>
                  <a:t>D</a:t>
                </a:r>
                <a:r>
                  <a:rPr lang="fr-FR" dirty="0" err="1">
                    <a:latin typeface="Arial" pitchFamily="34" charset="0"/>
                  </a:rPr>
                  <a:t>t</a:t>
                </a:r>
                <a:r>
                  <a:rPr lang="fr-FR" dirty="0">
                    <a:latin typeface="Arial" pitchFamily="34" charset="0"/>
                  </a:rPr>
                  <a:t> (</a:t>
                </a:r>
                <a:r>
                  <a:rPr lang="fr-FR" dirty="0" err="1">
                    <a:latin typeface="Arial" pitchFamily="34" charset="0"/>
                  </a:rPr>
                  <a:t>ps</a:t>
                </a:r>
                <a:r>
                  <a:rPr lang="fr-FR" dirty="0">
                    <a:latin typeface="Arial" pitchFamily="34" charset="0"/>
                  </a:rPr>
                  <a:t>)</a:t>
                </a:r>
              </a:p>
            </p:txBody>
          </p:sp>
          <p:pic>
            <p:nvPicPr>
              <p:cNvPr id="15" name="Picture 7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15" y="1105"/>
                <a:ext cx="3581" cy="147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Text Box 79"/>
              <p:cNvSpPr txBox="1">
                <a:spLocks noChangeArrowheads="1"/>
              </p:cNvSpPr>
              <p:nvPr/>
            </p:nvSpPr>
            <p:spPr bwMode="auto">
              <a:xfrm>
                <a:off x="2165" y="2562"/>
                <a:ext cx="575" cy="361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1200">
                    <a:latin typeface="Arial" pitchFamily="34" charset="0"/>
                  </a:rPr>
                  <a:t>200</a:t>
                </a:r>
              </a:p>
            </p:txBody>
          </p:sp>
          <p:sp>
            <p:nvSpPr>
              <p:cNvPr id="17" name="Text Box 80"/>
              <p:cNvSpPr txBox="1">
                <a:spLocks noChangeArrowheads="1"/>
              </p:cNvSpPr>
              <p:nvPr/>
            </p:nvSpPr>
            <p:spPr bwMode="auto">
              <a:xfrm>
                <a:off x="3272" y="2580"/>
                <a:ext cx="575" cy="361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1200">
                    <a:latin typeface="Arial" pitchFamily="34" charset="0"/>
                  </a:rPr>
                  <a:t>400</a:t>
                </a:r>
              </a:p>
            </p:txBody>
          </p:sp>
          <p:sp>
            <p:nvSpPr>
              <p:cNvPr id="18" name="Text Box 81"/>
              <p:cNvSpPr txBox="1">
                <a:spLocks noChangeArrowheads="1"/>
              </p:cNvSpPr>
              <p:nvPr/>
            </p:nvSpPr>
            <p:spPr bwMode="auto">
              <a:xfrm>
                <a:off x="4379" y="2577"/>
                <a:ext cx="575" cy="361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1200">
                    <a:latin typeface="Arial" pitchFamily="34" charset="0"/>
                  </a:rPr>
                  <a:t>600</a:t>
                </a:r>
              </a:p>
            </p:txBody>
          </p:sp>
          <p:sp>
            <p:nvSpPr>
              <p:cNvPr id="19" name="Text Box 82"/>
              <p:cNvSpPr txBox="1">
                <a:spLocks noChangeArrowheads="1"/>
              </p:cNvSpPr>
              <p:nvPr/>
            </p:nvSpPr>
            <p:spPr bwMode="auto">
              <a:xfrm>
                <a:off x="1079" y="1434"/>
                <a:ext cx="352" cy="361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1200">
                    <a:latin typeface="Arial" pitchFamily="34" charset="0"/>
                  </a:rPr>
                  <a:t>5</a:t>
                </a:r>
              </a:p>
            </p:txBody>
          </p:sp>
          <p:sp>
            <p:nvSpPr>
              <p:cNvPr id="20" name="Line 83"/>
              <p:cNvSpPr>
                <a:spLocks noChangeShapeType="1"/>
              </p:cNvSpPr>
              <p:nvPr/>
            </p:nvSpPr>
            <p:spPr bwMode="auto">
              <a:xfrm>
                <a:off x="2436" y="2425"/>
                <a:ext cx="0" cy="213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600"/>
              </a:p>
            </p:txBody>
          </p:sp>
          <p:sp>
            <p:nvSpPr>
              <p:cNvPr id="21" name="Line 84"/>
              <p:cNvSpPr>
                <a:spLocks noChangeShapeType="1"/>
              </p:cNvSpPr>
              <p:nvPr/>
            </p:nvSpPr>
            <p:spPr bwMode="auto">
              <a:xfrm>
                <a:off x="3544" y="2428"/>
                <a:ext cx="0" cy="21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600"/>
              </a:p>
            </p:txBody>
          </p:sp>
          <p:sp>
            <p:nvSpPr>
              <p:cNvPr id="22" name="Line 85"/>
              <p:cNvSpPr>
                <a:spLocks noChangeShapeType="1"/>
              </p:cNvSpPr>
              <p:nvPr/>
            </p:nvSpPr>
            <p:spPr bwMode="auto">
              <a:xfrm>
                <a:off x="4620" y="2409"/>
                <a:ext cx="0" cy="21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600"/>
              </a:p>
            </p:txBody>
          </p:sp>
          <p:sp>
            <p:nvSpPr>
              <p:cNvPr id="23" name="Rectangle 86"/>
              <p:cNvSpPr>
                <a:spLocks noChangeArrowheads="1"/>
              </p:cNvSpPr>
              <p:nvPr/>
            </p:nvSpPr>
            <p:spPr bwMode="auto">
              <a:xfrm>
                <a:off x="1346" y="960"/>
                <a:ext cx="3550" cy="1587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fr-FR">
                  <a:latin typeface="Comic Sans MS" pitchFamily="66" charset="0"/>
                </a:endParaRPr>
              </a:p>
            </p:txBody>
          </p:sp>
          <p:graphicFrame>
            <p:nvGraphicFramePr>
              <p:cNvPr id="24" name="Object 87"/>
              <p:cNvGraphicFramePr>
                <a:graphicFrameLocks noChangeAspect="1"/>
              </p:cNvGraphicFramePr>
              <p:nvPr/>
            </p:nvGraphicFramePr>
            <p:xfrm>
              <a:off x="1433" y="1155"/>
              <a:ext cx="600" cy="3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44" name="Equation" r:id="rId5" imgW="393480" imgH="203040" progId="Equation.DSMT4">
                      <p:embed/>
                    </p:oleObj>
                  </mc:Choice>
                  <mc:Fallback>
                    <p:oleObj name="Equation" r:id="rId5" imgW="393480" imgH="203040" progId="Equation.DSMT4">
                      <p:embed/>
                      <p:pic>
                        <p:nvPicPr>
                          <p:cNvPr id="24" name="Object 8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3" y="1155"/>
                            <a:ext cx="600" cy="3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38100">
                                <a:solidFill>
                                  <a:srgbClr val="FF99CC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" name="Text Box 88"/>
              <p:cNvSpPr txBox="1">
                <a:spLocks noChangeArrowheads="1"/>
              </p:cNvSpPr>
              <p:nvPr/>
            </p:nvSpPr>
            <p:spPr bwMode="auto">
              <a:xfrm>
                <a:off x="1056" y="2391"/>
                <a:ext cx="352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1200">
                    <a:latin typeface="Arial" pitchFamily="34" charset="0"/>
                  </a:rPr>
                  <a:t>0</a:t>
                </a:r>
              </a:p>
            </p:txBody>
          </p:sp>
        </p:grpSp>
        <p:sp>
          <p:nvSpPr>
            <p:cNvPr id="13" name="Text Box 89"/>
            <p:cNvSpPr txBox="1">
              <a:spLocks noChangeArrowheads="1"/>
            </p:cNvSpPr>
            <p:nvPr/>
          </p:nvSpPr>
          <p:spPr bwMode="auto">
            <a:xfrm>
              <a:off x="3457" y="2688"/>
              <a:ext cx="1751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</a:rPr>
                <a:t>Rabi oscillations</a:t>
              </a:r>
            </a:p>
          </p:txBody>
        </p: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5414154" y="4235834"/>
            <a:ext cx="4098573" cy="2630513"/>
            <a:chOff x="3375" y="2430"/>
            <a:chExt cx="2738" cy="1890"/>
          </a:xfrm>
        </p:grpSpPr>
        <p:pic>
          <p:nvPicPr>
            <p:cNvPr id="27" name="Picture 2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75" y="2430"/>
              <a:ext cx="2738" cy="1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3787" y="2752"/>
              <a:ext cx="1134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rgbClr val="FF0000"/>
                  </a:solidFill>
                </a:rPr>
                <a:t>T</a:t>
              </a:r>
              <a:r>
                <a:rPr lang="en-US" sz="2000" b="1" baseline="-25000" dirty="0">
                  <a:solidFill>
                    <a:srgbClr val="FF0000"/>
                  </a:solidFill>
                  <a:latin typeface="Symbol" pitchFamily="18" charset="2"/>
                </a:rPr>
                <a:t>2</a:t>
              </a:r>
              <a:r>
                <a:rPr lang="en-US" sz="2000" b="1" dirty="0">
                  <a:solidFill>
                    <a:srgbClr val="FF0000"/>
                  </a:solidFill>
                </a:rPr>
                <a:t> = 500 ns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 Box 38"/>
            <p:cNvSpPr txBox="1">
              <a:spLocks noChangeArrowheads="1"/>
            </p:cNvSpPr>
            <p:nvPr/>
          </p:nvSpPr>
          <p:spPr bwMode="auto">
            <a:xfrm>
              <a:off x="4087" y="2592"/>
              <a:ext cx="1735" cy="24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1600" b="1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Qu</a:t>
              </a:r>
              <a:r>
                <a:rPr lang="fr-FR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fr-FR" sz="1600" b="1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coherence</a:t>
              </a:r>
              <a:r>
                <a:rPr lang="fr-FR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fr-FR" sz="1600" b="1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measurement</a:t>
              </a:r>
              <a:endParaRPr lang="fr-FR" sz="16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" name="Text Box 39"/>
            <p:cNvSpPr txBox="1">
              <a:spLocks noChangeArrowheads="1"/>
            </p:cNvSpPr>
            <p:nvPr/>
          </p:nvSpPr>
          <p:spPr bwMode="auto">
            <a:xfrm>
              <a:off x="4960" y="2750"/>
              <a:ext cx="557" cy="2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b="1">
                  <a:solidFill>
                    <a:srgbClr val="FF0000"/>
                  </a:solidFill>
                </a:rPr>
                <a:t>T</a:t>
              </a:r>
              <a:r>
                <a:rPr lang="fr-FR" b="1" baseline="-25000">
                  <a:solidFill>
                    <a:srgbClr val="FF0000"/>
                  </a:solidFill>
                </a:rPr>
                <a:t>1</a:t>
              </a:r>
              <a:r>
                <a:rPr lang="fr-FR" b="1">
                  <a:solidFill>
                    <a:srgbClr val="FF0000"/>
                  </a:solidFill>
                </a:rPr>
                <a:t>=2</a:t>
              </a:r>
              <a:r>
                <a:rPr lang="fr-FR" b="1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fr-FR" b="1">
                  <a:solidFill>
                    <a:srgbClr val="FF0000"/>
                  </a:solidFill>
                </a:rPr>
                <a:t>s</a:t>
              </a:r>
            </a:p>
          </p:txBody>
        </p:sp>
      </p:grpSp>
      <p:pic>
        <p:nvPicPr>
          <p:cNvPr id="32" name="Picture 83" descr="1069372cover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2081" y="4666467"/>
            <a:ext cx="2551010" cy="17692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2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4566" y="6624736"/>
            <a:ext cx="391543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 descr="CPbox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08620" y="622802"/>
            <a:ext cx="2023916" cy="1625532"/>
          </a:xfrm>
          <a:prstGeom prst="rect">
            <a:avLst/>
          </a:prstGeom>
          <a:noFill/>
        </p:spPr>
      </p:pic>
      <p:grpSp>
        <p:nvGrpSpPr>
          <p:cNvPr id="34" name="Group 29"/>
          <p:cNvGrpSpPr>
            <a:grpSpLocks/>
          </p:cNvGrpSpPr>
          <p:nvPr/>
        </p:nvGrpSpPr>
        <p:grpSpPr bwMode="auto">
          <a:xfrm>
            <a:off x="3507568" y="587787"/>
            <a:ext cx="1776965" cy="1592716"/>
            <a:chOff x="3750" y="686"/>
            <a:chExt cx="1338" cy="1186"/>
          </a:xfrm>
        </p:grpSpPr>
        <p:graphicFrame>
          <p:nvGraphicFramePr>
            <p:cNvPr id="35" name="Object 4"/>
            <p:cNvGraphicFramePr>
              <a:graphicFrameLocks noChangeAspect="1"/>
            </p:cNvGraphicFramePr>
            <p:nvPr/>
          </p:nvGraphicFramePr>
          <p:xfrm>
            <a:off x="3750" y="686"/>
            <a:ext cx="1338" cy="1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5" name="Drawing" r:id="rId11" imgW="2497320" imgH="2216160" progId="">
                    <p:embed/>
                  </p:oleObj>
                </mc:Choice>
                <mc:Fallback>
                  <p:oleObj name="Drawing" r:id="rId11" imgW="2497320" imgH="2216160" progId="">
                    <p:embed/>
                    <p:pic>
                      <p:nvPicPr>
                        <p:cNvPr id="3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0" y="686"/>
                          <a:ext cx="1338" cy="11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17"/>
            <p:cNvGraphicFramePr>
              <a:graphicFrameLocks noChangeAspect="1"/>
            </p:cNvGraphicFramePr>
            <p:nvPr/>
          </p:nvGraphicFramePr>
          <p:xfrm>
            <a:off x="4143" y="1234"/>
            <a:ext cx="175" cy="2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6" name="Equation" r:id="rId13" imgW="139579" imgH="164957" progId="Equation.DSMT4">
                    <p:embed/>
                  </p:oleObj>
                </mc:Choice>
                <mc:Fallback>
                  <p:oleObj name="Equation" r:id="rId13" imgW="139579" imgH="164957" progId="Equation.DSMT4">
                    <p:embed/>
                    <p:pic>
                      <p:nvPicPr>
                        <p:cNvPr id="36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3" y="1234"/>
                          <a:ext cx="175" cy="2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FF99CC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18"/>
            <p:cNvGraphicFramePr>
              <a:graphicFrameLocks noChangeAspect="1"/>
            </p:cNvGraphicFramePr>
            <p:nvPr/>
          </p:nvGraphicFramePr>
          <p:xfrm>
            <a:off x="4160" y="1488"/>
            <a:ext cx="141" cy="2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7" name="Equation" r:id="rId15" imgW="114102" imgH="177492" progId="Equation.DSMT4">
                    <p:embed/>
                  </p:oleObj>
                </mc:Choice>
                <mc:Fallback>
                  <p:oleObj name="Equation" r:id="rId15" imgW="114102" imgH="177492" progId="Equation.DSMT4">
                    <p:embed/>
                    <p:pic>
                      <p:nvPicPr>
                        <p:cNvPr id="37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0" y="1488"/>
                          <a:ext cx="141" cy="2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FF99CC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9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568568"/>
              </p:ext>
            </p:extLst>
          </p:nvPr>
        </p:nvGraphicFramePr>
        <p:xfrm>
          <a:off x="5538994" y="1268067"/>
          <a:ext cx="3175000" cy="44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Equation" r:id="rId17" imgW="1587500" imgH="279400" progId="Equation.DSMT4">
                  <p:embed/>
                </p:oleObj>
              </mc:Choice>
              <mc:Fallback>
                <p:oleObj name="Equation" r:id="rId17" imgW="1587500" imgH="279400" progId="Equation.DSMT4">
                  <p:embed/>
                  <p:pic>
                    <p:nvPicPr>
                      <p:cNvPr id="39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8994" y="1268067"/>
                        <a:ext cx="3175000" cy="4454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99C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22"/>
          <p:cNvSpPr>
            <a:spLocks noChangeArrowheads="1"/>
          </p:cNvSpPr>
          <p:nvPr/>
        </p:nvSpPr>
        <p:spPr bwMode="auto">
          <a:xfrm>
            <a:off x="7650560" y="3508353"/>
            <a:ext cx="184150" cy="3972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fr-FR" sz="200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10868" y="760483"/>
            <a:ext cx="1351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Quantronics</a:t>
            </a:r>
            <a:endParaRPr lang="fr-F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1997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409096" y="884590"/>
            <a:ext cx="2559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solvable quantum circuit 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7379819" y="1819001"/>
            <a:ext cx="113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Ng</a:t>
            </a:r>
            <a:r>
              <a:rPr lang="fr-FR" sz="1600" dirty="0"/>
              <a:t>=</a:t>
            </a:r>
            <a:r>
              <a:rPr lang="fr-FR" sz="1600" dirty="0" err="1"/>
              <a:t>CgU</a:t>
            </a:r>
            <a:r>
              <a:rPr lang="fr-FR" sz="1600" dirty="0"/>
              <a:t>/2e</a:t>
            </a:r>
          </a:p>
        </p:txBody>
      </p:sp>
      <p:cxnSp>
        <p:nvCxnSpPr>
          <p:cNvPr id="12" name="Connecteur droit avec flèche 11"/>
          <p:cNvCxnSpPr>
            <a:stCxn id="42" idx="1"/>
          </p:cNvCxnSpPr>
          <p:nvPr/>
        </p:nvCxnSpPr>
        <p:spPr>
          <a:xfrm flipH="1" flipV="1">
            <a:off x="7265020" y="1724014"/>
            <a:ext cx="114798" cy="26426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413682" y="5095424"/>
            <a:ext cx="16157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control, </a:t>
            </a:r>
          </a:p>
          <a:p>
            <a:pPr algn="ctr"/>
            <a:r>
              <a:rPr lang="fr-FR" sz="1400" b="1" dirty="0"/>
              <a:t>single </a:t>
            </a:r>
            <a:r>
              <a:rPr lang="fr-FR" sz="1400" b="1" dirty="0" err="1"/>
              <a:t>shot</a:t>
            </a:r>
            <a:r>
              <a:rPr lang="fr-FR" sz="1400" b="1" dirty="0"/>
              <a:t> </a:t>
            </a:r>
            <a:r>
              <a:rPr lang="fr-FR" sz="1400" b="1" dirty="0" err="1"/>
              <a:t>readout</a:t>
            </a:r>
            <a:endParaRPr lang="fr-FR" sz="1400" b="1" dirty="0"/>
          </a:p>
          <a:p>
            <a:pPr algn="ctr"/>
            <a:r>
              <a:rPr lang="fr-FR" sz="1400" b="1" dirty="0"/>
              <a:t> &amp;</a:t>
            </a:r>
          </a:p>
          <a:p>
            <a:pPr algn="ctr"/>
            <a:r>
              <a:rPr lang="fr-FR" sz="1400" b="1" dirty="0" err="1"/>
              <a:t>coherence</a:t>
            </a:r>
            <a:r>
              <a:rPr lang="fr-FR" sz="1400" b="1" dirty="0"/>
              <a:t> 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A541-9775-4F46-B599-0FA7A4F40B51}" type="slidenum">
              <a:rPr lang="fr-FR" smtClean="0"/>
              <a:pPr/>
              <a:t>6</a:t>
            </a:fld>
            <a:endParaRPr lang="fr-FR"/>
          </a:p>
        </p:txBody>
      </p:sp>
      <p:grpSp>
        <p:nvGrpSpPr>
          <p:cNvPr id="44" name="Groupe 43"/>
          <p:cNvGrpSpPr/>
          <p:nvPr/>
        </p:nvGrpSpPr>
        <p:grpSpPr>
          <a:xfrm>
            <a:off x="9117379" y="761290"/>
            <a:ext cx="1211536" cy="1256714"/>
            <a:chOff x="3096073" y="4472879"/>
            <a:chExt cx="1943742" cy="2016224"/>
          </a:xfrm>
        </p:grpSpPr>
        <p:pic>
          <p:nvPicPr>
            <p:cNvPr id="45" name="Picture 16" descr="D:\cygwin\home\adewes\thesis\material\photos\xl30\CT2Q1J2C.TIF"/>
            <p:cNvPicPr>
              <a:picLocks noChangeAspect="1" noChangeArrowheads="1"/>
            </p:cNvPicPr>
            <p:nvPr/>
          </p:nvPicPr>
          <p:blipFill>
            <a:blip r:embed="rId19" cstate="print"/>
            <a:srcRect l="11111" r="11111"/>
            <a:stretch>
              <a:fillRect/>
            </a:stretch>
          </p:blipFill>
          <p:spPr bwMode="auto">
            <a:xfrm rot="5400000">
              <a:off x="3059832" y="4509120"/>
              <a:ext cx="2016224" cy="1943742"/>
            </a:xfrm>
            <a:prstGeom prst="ellipse">
              <a:avLst/>
            </a:prstGeom>
            <a:noFill/>
            <a:ln w="38100">
              <a:solidFill>
                <a:srgbClr val="006600"/>
              </a:solidFill>
            </a:ln>
          </p:spPr>
        </p:pic>
        <p:cxnSp>
          <p:nvCxnSpPr>
            <p:cNvPr id="46" name="Gerade Verbindung 198"/>
            <p:cNvCxnSpPr/>
            <p:nvPr/>
          </p:nvCxnSpPr>
          <p:spPr>
            <a:xfrm>
              <a:off x="3707904" y="5085184"/>
              <a:ext cx="7920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200"/>
            <p:cNvSpPr txBox="1"/>
            <p:nvPr/>
          </p:nvSpPr>
          <p:spPr>
            <a:xfrm>
              <a:off x="3633151" y="4670682"/>
              <a:ext cx="993228" cy="419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200 </a:t>
              </a:r>
              <a:r>
                <a:rPr lang="de-DE" sz="1050" dirty="0" err="1"/>
                <a:t>nm</a:t>
              </a:r>
              <a:endParaRPr lang="de-DE" sz="1050" dirty="0"/>
            </a:p>
          </p:txBody>
        </p:sp>
      </p:grpSp>
      <p:sp>
        <p:nvSpPr>
          <p:cNvPr id="48" name="ZoneTexte 47"/>
          <p:cNvSpPr txBox="1"/>
          <p:nvPr/>
        </p:nvSpPr>
        <p:spPr>
          <a:xfrm>
            <a:off x="10375509" y="961534"/>
            <a:ext cx="1720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1 </a:t>
            </a:r>
            <a:r>
              <a:rPr lang="fr-FR" sz="1400" dirty="0" err="1"/>
              <a:t>degree</a:t>
            </a:r>
            <a:r>
              <a:rPr lang="fr-FR" sz="1400" dirty="0"/>
              <a:t> of </a:t>
            </a:r>
            <a:r>
              <a:rPr lang="fr-FR" sz="1400" dirty="0" err="1"/>
              <a:t>freedom</a:t>
            </a:r>
            <a:r>
              <a:rPr lang="fr-FR" sz="1400" dirty="0"/>
              <a:t> </a:t>
            </a:r>
          </a:p>
          <a:p>
            <a:pPr algn="ctr"/>
            <a:r>
              <a:rPr lang="fr-FR" dirty="0"/>
              <a:t> { </a:t>
            </a:r>
            <a:r>
              <a:rPr lang="fr-FR" b="1" dirty="0">
                <a:solidFill>
                  <a:srgbClr val="006600"/>
                </a:solidFill>
              </a:rPr>
              <a:t>N</a:t>
            </a:r>
            <a:r>
              <a:rPr lang="fr-FR" b="1" dirty="0"/>
              <a:t>, </a:t>
            </a:r>
            <a:r>
              <a:rPr lang="fr-FR" b="1" dirty="0">
                <a:solidFill>
                  <a:srgbClr val="FF6699"/>
                </a:solidFill>
                <a:latin typeface="Symbol" panose="05050102010706020507" pitchFamily="18" charset="2"/>
              </a:rPr>
              <a:t>q </a:t>
            </a:r>
            <a:r>
              <a:rPr lang="fr-FR" b="1" dirty="0">
                <a:latin typeface="Symbol" panose="05050102010706020507" pitchFamily="18" charset="2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71683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7"/>
          <p:cNvSpPr>
            <a:spLocks noChangeArrowheads="1"/>
          </p:cNvSpPr>
          <p:nvPr/>
        </p:nvSpPr>
        <p:spPr bwMode="auto">
          <a:xfrm>
            <a:off x="2011918" y="58820"/>
            <a:ext cx="751867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3200" dirty="0" err="1">
                <a:solidFill>
                  <a:schemeClr val="accent1">
                    <a:lumMod val="75000"/>
                  </a:schemeClr>
                </a:solidFill>
              </a:rPr>
              <a:t>Superconducting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3200" dirty="0" err="1">
                <a:solidFill>
                  <a:schemeClr val="accent1">
                    <a:lumMod val="75000"/>
                  </a:schemeClr>
                </a:solidFill>
              </a:rPr>
              <a:t>qubits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 : state of the art   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703512" y="831775"/>
            <a:ext cx="20834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Transmon</a:t>
            </a:r>
            <a:r>
              <a:rPr lang="fr-FR" b="1" dirty="0">
                <a:solidFill>
                  <a:srgbClr val="000099"/>
                </a:solidFill>
              </a:rPr>
              <a:t> </a:t>
            </a:r>
          </a:p>
          <a:p>
            <a:pPr algn="ctr"/>
            <a:r>
              <a:rPr lang="fr-FR" sz="1600" dirty="0"/>
              <a:t>Cooper pair box in </a:t>
            </a:r>
            <a:r>
              <a:rPr lang="fr-FR" sz="1600" dirty="0" err="1"/>
              <a:t>microwave</a:t>
            </a:r>
            <a:r>
              <a:rPr lang="fr-FR" sz="1600" dirty="0"/>
              <a:t> </a:t>
            </a:r>
            <a:r>
              <a:rPr lang="fr-FR" sz="1600" dirty="0" err="1"/>
              <a:t>cavity</a:t>
            </a:r>
            <a:endParaRPr lang="fr-FR" sz="1600" dirty="0"/>
          </a:p>
          <a:p>
            <a:pPr algn="ctr"/>
            <a:r>
              <a:rPr lang="fr-FR" sz="1600" dirty="0"/>
              <a:t>  (Yale, 2007)</a:t>
            </a:r>
          </a:p>
        </p:txBody>
      </p:sp>
      <p:grpSp>
        <p:nvGrpSpPr>
          <p:cNvPr id="63" name="Groupe 62"/>
          <p:cNvGrpSpPr/>
          <p:nvPr/>
        </p:nvGrpSpPr>
        <p:grpSpPr>
          <a:xfrm>
            <a:off x="3756309" y="831775"/>
            <a:ext cx="3512637" cy="1799672"/>
            <a:chOff x="839788" y="931762"/>
            <a:chExt cx="8044769" cy="4613761"/>
          </a:xfrm>
        </p:grpSpPr>
        <p:pic>
          <p:nvPicPr>
            <p:cNvPr id="64" name="Picture 67" descr="tl sketch onl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9788" y="1339850"/>
              <a:ext cx="7469187" cy="3910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ZoneTexte 5"/>
            <p:cNvSpPr txBox="1">
              <a:spLocks noChangeArrowheads="1"/>
            </p:cNvSpPr>
            <p:nvPr/>
          </p:nvSpPr>
          <p:spPr bwMode="auto">
            <a:xfrm>
              <a:off x="5146452" y="4204161"/>
              <a:ext cx="2416422" cy="134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6600"/>
                  </a:solidFill>
                  <a:cs typeface="Arial" pitchFamily="34" charset="0"/>
                </a:rPr>
                <a:t>Cooper pair</a:t>
              </a:r>
            </a:p>
            <a:p>
              <a:pPr algn="ctr"/>
              <a:r>
                <a:rPr lang="fr-FR" sz="1400" b="1" dirty="0">
                  <a:solidFill>
                    <a:srgbClr val="006600"/>
                  </a:solidFill>
                  <a:cs typeface="Arial" pitchFamily="34" charset="0"/>
                </a:rPr>
                <a:t>box </a:t>
              </a:r>
              <a:r>
                <a:rPr lang="fr-FR" sz="1400" b="1" dirty="0" err="1">
                  <a:solidFill>
                    <a:srgbClr val="006600"/>
                  </a:solidFill>
                  <a:cs typeface="Arial" pitchFamily="34" charset="0"/>
                </a:rPr>
                <a:t>qubit</a:t>
              </a:r>
              <a:endParaRPr lang="fr-FR" sz="1400" b="1" dirty="0">
                <a:solidFill>
                  <a:srgbClr val="006600"/>
                </a:solidFill>
                <a:cs typeface="Arial" pitchFamily="34" charset="0"/>
              </a:endParaRPr>
            </a:p>
          </p:txBody>
        </p:sp>
        <p:cxnSp>
          <p:nvCxnSpPr>
            <p:cNvPr id="66" name="Connecteur droit avec flèche 65"/>
            <p:cNvCxnSpPr/>
            <p:nvPr/>
          </p:nvCxnSpPr>
          <p:spPr>
            <a:xfrm flipH="1" flipV="1">
              <a:off x="4737829" y="3294855"/>
              <a:ext cx="1187963" cy="1088160"/>
            </a:xfrm>
            <a:prstGeom prst="straightConnector1">
              <a:avLst/>
            </a:prstGeom>
            <a:ln w="190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ZoneTexte 9"/>
            <p:cNvSpPr txBox="1">
              <a:spLocks noChangeArrowheads="1"/>
            </p:cNvSpPr>
            <p:nvPr/>
          </p:nvSpPr>
          <p:spPr bwMode="auto">
            <a:xfrm>
              <a:off x="6803541" y="931762"/>
              <a:ext cx="2081016" cy="134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accent1">
                      <a:lumMod val="75000"/>
                    </a:schemeClr>
                  </a:solidFill>
                </a:rPr>
                <a:t>1D CPW</a:t>
              </a:r>
              <a:br>
                <a:rPr lang="fr-FR" sz="1400" b="1" dirty="0">
                  <a:solidFill>
                    <a:schemeClr val="accent1">
                      <a:lumMod val="75000"/>
                    </a:schemeClr>
                  </a:solidFill>
                </a:rPr>
              </a:br>
              <a:r>
                <a:rPr lang="fr-FR" sz="1400" b="1" dirty="0" err="1">
                  <a:solidFill>
                    <a:schemeClr val="accent1">
                      <a:lumMod val="75000"/>
                    </a:schemeClr>
                  </a:solidFill>
                </a:rPr>
                <a:t>resonator</a:t>
              </a:r>
              <a:endParaRPr lang="fr-FR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68" name="Connecteur droit avec flèche 67"/>
            <p:cNvCxnSpPr>
              <a:stCxn id="67" idx="1"/>
            </p:cNvCxnSpPr>
            <p:nvPr/>
          </p:nvCxnSpPr>
          <p:spPr>
            <a:xfrm flipH="1">
              <a:off x="5685550" y="1602443"/>
              <a:ext cx="1117990" cy="688673"/>
            </a:xfrm>
            <a:prstGeom prst="straightConnector1">
              <a:avLst/>
            </a:prstGeom>
            <a:ln w="127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ZoneTexte 69"/>
          <p:cNvSpPr txBox="1"/>
          <p:nvPr/>
        </p:nvSpPr>
        <p:spPr>
          <a:xfrm>
            <a:off x="1827694" y="2567122"/>
            <a:ext cx="20834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fr-FR" b="1" dirty="0">
              <a:solidFill>
                <a:srgbClr val="000099"/>
              </a:solidFill>
            </a:endParaRPr>
          </a:p>
          <a:p>
            <a:pPr algn="ctr"/>
            <a:r>
              <a:rPr lang="fr-FR" sz="1600" dirty="0" err="1"/>
              <a:t>Reducing</a:t>
            </a:r>
            <a:r>
              <a:rPr lang="fr-FR" sz="1600" dirty="0"/>
              <a:t> </a:t>
            </a:r>
          </a:p>
          <a:p>
            <a:pPr algn="ctr"/>
            <a:r>
              <a:rPr lang="fr-FR" sz="1600" dirty="0"/>
              <a:t> </a:t>
            </a:r>
            <a:r>
              <a:rPr lang="fr-FR" sz="1600" b="1" dirty="0" err="1">
                <a:solidFill>
                  <a:schemeClr val="accent1">
                    <a:lumMod val="50000"/>
                  </a:schemeClr>
                </a:solidFill>
              </a:rPr>
              <a:t>material</a:t>
            </a: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1">
                    <a:lumMod val="50000"/>
                  </a:schemeClr>
                </a:solidFill>
              </a:rPr>
              <a:t>losses</a:t>
            </a: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 (Ta) </a:t>
            </a:r>
            <a:r>
              <a:rPr lang="fr-FR" sz="1600" dirty="0" err="1"/>
              <a:t>improves</a:t>
            </a:r>
            <a:r>
              <a:rPr lang="fr-FR" sz="1600" dirty="0"/>
              <a:t> quantum </a:t>
            </a:r>
            <a:r>
              <a:rPr lang="fr-FR" sz="1600" dirty="0" err="1"/>
              <a:t>coherence</a:t>
            </a:r>
            <a:endParaRPr lang="fr-FR" sz="1600" dirty="0"/>
          </a:p>
          <a:p>
            <a:pPr algn="ctr"/>
            <a:r>
              <a:rPr lang="fr-FR" sz="1600" dirty="0"/>
              <a:t>(Princeton 2020)</a:t>
            </a:r>
          </a:p>
        </p:txBody>
      </p:sp>
      <p:grpSp>
        <p:nvGrpSpPr>
          <p:cNvPr id="82" name="Groupe 81"/>
          <p:cNvGrpSpPr/>
          <p:nvPr/>
        </p:nvGrpSpPr>
        <p:grpSpPr>
          <a:xfrm>
            <a:off x="4232317" y="2855572"/>
            <a:ext cx="3520797" cy="1710474"/>
            <a:chOff x="4301132" y="2701211"/>
            <a:chExt cx="4119808" cy="195430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1132" y="2701211"/>
              <a:ext cx="2761129" cy="1954306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4883838" y="3357022"/>
              <a:ext cx="489717" cy="457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accent1">
                      <a:lumMod val="50000"/>
                    </a:schemeClr>
                  </a:solidFill>
                </a:rPr>
                <a:t>Ta</a:t>
              </a:r>
            </a:p>
          </p:txBody>
        </p:sp>
        <p:grpSp>
          <p:nvGrpSpPr>
            <p:cNvPr id="80" name="Groupe 79"/>
            <p:cNvGrpSpPr/>
            <p:nvPr/>
          </p:nvGrpSpPr>
          <p:grpSpPr>
            <a:xfrm>
              <a:off x="5767558" y="3354737"/>
              <a:ext cx="2653382" cy="642597"/>
              <a:chOff x="5796136" y="3378552"/>
              <a:chExt cx="2653382" cy="642597"/>
            </a:xfrm>
          </p:grpSpPr>
          <p:cxnSp>
            <p:nvCxnSpPr>
              <p:cNvPr id="7" name="Connecteur droit avec flèche 6"/>
              <p:cNvCxnSpPr/>
              <p:nvPr/>
            </p:nvCxnSpPr>
            <p:spPr>
              <a:xfrm flipH="1">
                <a:off x="5796136" y="3757132"/>
                <a:ext cx="1080120" cy="0"/>
              </a:xfrm>
              <a:prstGeom prst="straightConnector1">
                <a:avLst/>
              </a:prstGeom>
              <a:ln w="19050">
                <a:solidFill>
                  <a:srgbClr val="FF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e 72"/>
              <p:cNvGrpSpPr/>
              <p:nvPr/>
            </p:nvGrpSpPr>
            <p:grpSpPr>
              <a:xfrm>
                <a:off x="6746404" y="3378552"/>
                <a:ext cx="1703114" cy="642597"/>
                <a:chOff x="6701796" y="3448652"/>
                <a:chExt cx="1703114" cy="642597"/>
              </a:xfrm>
            </p:grpSpPr>
            <p:sp>
              <p:nvSpPr>
                <p:cNvPr id="5" name="ZoneTexte 4"/>
                <p:cNvSpPr txBox="1"/>
                <p:nvPr/>
              </p:nvSpPr>
              <p:spPr>
                <a:xfrm>
                  <a:off x="6701796" y="3448652"/>
                  <a:ext cx="1703114" cy="5274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b="1" dirty="0"/>
                    <a:t>Al /</a:t>
                  </a:r>
                  <a:r>
                    <a:rPr lang="fr-FR" sz="1200" b="1" dirty="0" err="1"/>
                    <a:t>AlOx</a:t>
                  </a:r>
                  <a:r>
                    <a:rPr lang="fr-FR" sz="1200" b="1" dirty="0"/>
                    <a:t>/Al</a:t>
                  </a:r>
                </a:p>
                <a:p>
                  <a:pPr algn="ctr"/>
                  <a:r>
                    <a:rPr lang="fr-FR" sz="1200" b="1" dirty="0"/>
                    <a:t>Josephson </a:t>
                  </a:r>
                  <a:r>
                    <a:rPr lang="fr-FR" sz="1200" b="1" dirty="0" err="1"/>
                    <a:t>junction</a:t>
                  </a:r>
                  <a:endParaRPr lang="fr-FR" sz="1200" b="1" dirty="0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6831647" y="3448652"/>
                  <a:ext cx="1450335" cy="642597"/>
                </a:xfrm>
                <a:prstGeom prst="rect">
                  <a:avLst/>
                </a:prstGeom>
                <a:noFill/>
                <a:ln w="12700"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</p:grpSp>
      </p:grpSp>
      <p:sp>
        <p:nvSpPr>
          <p:cNvPr id="83" name="ZoneTexte 82"/>
          <p:cNvSpPr txBox="1"/>
          <p:nvPr/>
        </p:nvSpPr>
        <p:spPr>
          <a:xfrm>
            <a:off x="7931037" y="3454193"/>
            <a:ext cx="247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Coherence</a:t>
            </a:r>
            <a:r>
              <a:rPr lang="fr-FR" dirty="0"/>
              <a:t> time:  250 </a:t>
            </a:r>
            <a:r>
              <a:rPr lang="fr-FR" dirty="0">
                <a:latin typeface="Symbol" panose="05050102010706020507" pitchFamily="18" charset="2"/>
              </a:rPr>
              <a:t>m</a:t>
            </a:r>
            <a:r>
              <a:rPr lang="fr-FR" dirty="0"/>
              <a:t>s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6516821" y="6366061"/>
            <a:ext cx="3512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But  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processors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 not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</a:rPr>
              <a:t>yet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</a:rPr>
              <a:t>there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….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671414" y="2434263"/>
            <a:ext cx="176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Recent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progress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7500964" y="968752"/>
            <a:ext cx="3183436" cy="434880"/>
            <a:chOff x="5972121" y="1248184"/>
            <a:chExt cx="3183436" cy="434880"/>
          </a:xfrm>
        </p:grpSpPr>
        <p:sp>
          <p:nvSpPr>
            <p:cNvPr id="81" name="ZoneTexte 80"/>
            <p:cNvSpPr txBox="1"/>
            <p:nvPr/>
          </p:nvSpPr>
          <p:spPr>
            <a:xfrm>
              <a:off x="5972121" y="1248184"/>
              <a:ext cx="3183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Coherence</a:t>
              </a:r>
              <a:r>
                <a:rPr lang="fr-FR" dirty="0"/>
                <a:t> time up to    </a:t>
              </a:r>
              <a:r>
                <a:rPr lang="fr-FR" b="1" dirty="0"/>
                <a:t>100 </a:t>
              </a:r>
              <a:r>
                <a:rPr lang="fr-FR" b="1" dirty="0">
                  <a:latin typeface="Symbol" panose="05050102010706020507" pitchFamily="18" charset="2"/>
                </a:rPr>
                <a:t>m</a:t>
              </a:r>
              <a:r>
                <a:rPr lang="fr-FR" b="1" dirty="0"/>
                <a:t>s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8066945" y="131373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~</a:t>
              </a: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2222301" y="4763754"/>
            <a:ext cx="1942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Best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</a:rPr>
              <a:t>result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 IBM</a:t>
            </a:r>
          </a:p>
          <a:p>
            <a:pPr algn="ctr"/>
            <a:r>
              <a:rPr lang="fr-FR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fr-FR" sz="16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unpublished</a:t>
            </a:r>
            <a:r>
              <a:rPr lang="fr-FR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)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</a:p>
        </p:txBody>
      </p:sp>
      <p:pic>
        <p:nvPicPr>
          <p:cNvPr id="381954" name="Picture 2" descr="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29" y="4770174"/>
            <a:ext cx="2194945" cy="149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6833647" y="5002937"/>
            <a:ext cx="2313711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T</a:t>
            </a:r>
            <a:r>
              <a:rPr lang="fr-FR" sz="2400" b="1" baseline="-25000" dirty="0">
                <a:solidFill>
                  <a:srgbClr val="FF0000"/>
                </a:solidFill>
              </a:rPr>
              <a:t>1, </a:t>
            </a:r>
            <a:r>
              <a:rPr lang="fr-FR" sz="2000" dirty="0">
                <a:solidFill>
                  <a:srgbClr val="FF0000"/>
                </a:solidFill>
              </a:rPr>
              <a:t>T</a:t>
            </a:r>
            <a:r>
              <a:rPr lang="fr-FR" sz="2400" b="1" baseline="-25000" dirty="0">
                <a:solidFill>
                  <a:srgbClr val="FF0000"/>
                </a:solidFill>
              </a:rPr>
              <a:t>2</a:t>
            </a:r>
            <a:r>
              <a:rPr lang="fr-FR" sz="2000" dirty="0">
                <a:solidFill>
                  <a:srgbClr val="FF0000"/>
                </a:solidFill>
              </a:rPr>
              <a:t>  in ms range</a:t>
            </a:r>
            <a:endParaRPr lang="fr-FR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205861" y="3792694"/>
            <a:ext cx="15756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process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tested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</a:p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IBM, China</a:t>
            </a:r>
          </a:p>
          <a:p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Quantronics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… </a:t>
            </a:r>
          </a:p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6504802" y="1681109"/>
            <a:ext cx="1801904" cy="1136830"/>
            <a:chOff x="5600776" y="1481523"/>
            <a:chExt cx="1801904" cy="1136830"/>
          </a:xfrm>
        </p:grpSpPr>
        <p:grpSp>
          <p:nvGrpSpPr>
            <p:cNvPr id="32" name="Groupe 31"/>
            <p:cNvGrpSpPr/>
            <p:nvPr/>
          </p:nvGrpSpPr>
          <p:grpSpPr>
            <a:xfrm>
              <a:off x="5868144" y="1481523"/>
              <a:ext cx="1433691" cy="838997"/>
              <a:chOff x="1654526" y="4620463"/>
              <a:chExt cx="1947045" cy="1171285"/>
            </a:xfrm>
          </p:grpSpPr>
          <p:grpSp>
            <p:nvGrpSpPr>
              <p:cNvPr id="33" name="Groupe 32"/>
              <p:cNvGrpSpPr/>
              <p:nvPr/>
            </p:nvGrpSpPr>
            <p:grpSpPr>
              <a:xfrm>
                <a:off x="1654526" y="4620463"/>
                <a:ext cx="1947045" cy="1171285"/>
                <a:chOff x="1652950" y="4611697"/>
                <a:chExt cx="1947045" cy="1171285"/>
              </a:xfrm>
            </p:grpSpPr>
            <p:grpSp>
              <p:nvGrpSpPr>
                <p:cNvPr id="36" name="Groupe 35"/>
                <p:cNvGrpSpPr/>
                <p:nvPr/>
              </p:nvGrpSpPr>
              <p:grpSpPr>
                <a:xfrm>
                  <a:off x="2148509" y="4611697"/>
                  <a:ext cx="989868" cy="1171285"/>
                  <a:chOff x="4011303" y="2004488"/>
                  <a:chExt cx="989868" cy="1171285"/>
                </a:xfrm>
              </p:grpSpPr>
              <p:sp>
                <p:nvSpPr>
                  <p:cNvPr id="39" name="Rectangle 17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816985" y="2233012"/>
                    <a:ext cx="1153617" cy="729959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 algn="ctr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40" name="Group 18"/>
                  <p:cNvGrpSpPr>
                    <a:grpSpLocks/>
                  </p:cNvGrpSpPr>
                  <p:nvPr/>
                </p:nvGrpSpPr>
                <p:grpSpPr bwMode="auto">
                  <a:xfrm rot="10800000" flipH="1">
                    <a:off x="4516375" y="2436524"/>
                    <a:ext cx="484796" cy="320990"/>
                    <a:chOff x="4656" y="3504"/>
                    <a:chExt cx="192" cy="144"/>
                  </a:xfrm>
                </p:grpSpPr>
                <p:sp>
                  <p:nvSpPr>
                    <p:cNvPr id="43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6" y="3504"/>
                      <a:ext cx="192" cy="14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4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6" y="3504"/>
                      <a:ext cx="192" cy="48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6" y="3600"/>
                      <a:ext cx="192" cy="48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1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29736" y="2004488"/>
                    <a:ext cx="195146" cy="1766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42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4011303" y="3175773"/>
                    <a:ext cx="21567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aphicFrame>
              <p:nvGraphicFramePr>
                <p:cNvPr id="37" name="Objet 36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3155495" y="4837210"/>
                <a:ext cx="444500" cy="4508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54" name="Equation" r:id="rId7" imgW="241200" imgH="241200" progId="Equation.DSMT4">
                        <p:embed/>
                      </p:oleObj>
                    </mc:Choice>
                    <mc:Fallback>
                      <p:oleObj name="Equation" r:id="rId7" imgW="241200" imgH="241200" progId="Equation.DSMT4">
                        <p:embed/>
                        <p:pic>
                          <p:nvPicPr>
                            <p:cNvPr id="37" name="Objet 3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155495" y="4837210"/>
                              <a:ext cx="444500" cy="45085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" name="Object 9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1652950" y="4972867"/>
                <a:ext cx="257175" cy="4381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55" name="Equation" r:id="rId9" imgW="126720" imgH="215640" progId="Equation.DSMT4">
                        <p:embed/>
                      </p:oleObj>
                    </mc:Choice>
                    <mc:Fallback>
                      <p:oleObj name="Equation" r:id="rId9" imgW="126720" imgH="215640" progId="Equation.DSMT4">
                        <p:embed/>
                        <p:pic>
                          <p:nvPicPr>
                            <p:cNvPr id="38" name="Object 9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52950" y="4972867"/>
                              <a:ext cx="257175" cy="438150"/>
                            </a:xfrm>
                            <a:prstGeom prst="rect">
                              <a:avLst/>
                            </a:prstGeom>
                            <a:noFill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cxnSp>
            <p:nvCxnSpPr>
              <p:cNvPr id="34" name="Connecteur droit 33"/>
              <p:cNvCxnSpPr/>
              <p:nvPr/>
            </p:nvCxnSpPr>
            <p:spPr>
              <a:xfrm>
                <a:off x="1942142" y="5033071"/>
                <a:ext cx="405099" cy="405099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 flipV="1">
                <a:off x="1958566" y="5029543"/>
                <a:ext cx="405099" cy="405099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ZoneTexte 12"/>
            <p:cNvSpPr txBox="1"/>
            <p:nvPr/>
          </p:nvSpPr>
          <p:spPr>
            <a:xfrm>
              <a:off x="5600776" y="2310576"/>
              <a:ext cx="180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>
                  <a:solidFill>
                    <a:srgbClr val="006600"/>
                  </a:solidFill>
                </a:rPr>
                <a:t>anharmonic</a:t>
              </a:r>
              <a:r>
                <a:rPr lang="fr-FR" sz="1400" b="1" dirty="0">
                  <a:solidFill>
                    <a:srgbClr val="006600"/>
                  </a:solidFill>
                </a:rPr>
                <a:t> </a:t>
              </a:r>
              <a:r>
                <a:rPr lang="fr-FR" sz="1400" b="1" dirty="0" err="1">
                  <a:solidFill>
                    <a:srgbClr val="006600"/>
                  </a:solidFill>
                </a:rPr>
                <a:t>oscillator</a:t>
              </a:r>
              <a:endParaRPr lang="fr-FR" sz="1400" b="1" dirty="0">
                <a:solidFill>
                  <a:srgbClr val="006600"/>
                </a:solidFill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3641751" y="717390"/>
            <a:ext cx="19209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cavity</a:t>
            </a:r>
            <a:r>
              <a:rPr lang="fr-FR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fr-FR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freq</a:t>
            </a:r>
            <a:r>
              <a:rPr lang="fr-FR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 algn="ctr"/>
            <a:r>
              <a:rPr lang="fr-FR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sensitive to </a:t>
            </a:r>
            <a:r>
              <a:rPr lang="fr-FR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qubit</a:t>
            </a:r>
            <a:r>
              <a:rPr lang="fr-FR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state</a:t>
            </a:r>
          </a:p>
          <a:p>
            <a:pPr algn="ctr"/>
            <a:r>
              <a:rPr lang="fr-FR" sz="1400" b="1" dirty="0">
                <a:solidFill>
                  <a:srgbClr val="C00000"/>
                </a:solidFill>
              </a:rPr>
              <a:t>(</a:t>
            </a:r>
            <a:r>
              <a:rPr lang="fr-FR" sz="1400" b="1" dirty="0" err="1">
                <a:solidFill>
                  <a:srgbClr val="C00000"/>
                </a:solidFill>
              </a:rPr>
              <a:t>readout</a:t>
            </a:r>
            <a:r>
              <a:rPr lang="fr-FR" sz="1400" b="1" dirty="0">
                <a:solidFill>
                  <a:srgbClr val="C00000"/>
                </a:solidFill>
              </a:rPr>
              <a:t>)</a:t>
            </a:r>
          </a:p>
        </p:txBody>
      </p:sp>
      <p:grpSp>
        <p:nvGrpSpPr>
          <p:cNvPr id="53" name="Groupe 52"/>
          <p:cNvGrpSpPr/>
          <p:nvPr/>
        </p:nvGrpSpPr>
        <p:grpSpPr>
          <a:xfrm>
            <a:off x="8354342" y="1523559"/>
            <a:ext cx="1851403" cy="1369038"/>
            <a:chOff x="9305082" y="4380556"/>
            <a:chExt cx="3800954" cy="2237697"/>
          </a:xfrm>
        </p:grpSpPr>
        <p:grpSp>
          <p:nvGrpSpPr>
            <p:cNvPr id="54" name="Group 28"/>
            <p:cNvGrpSpPr>
              <a:grpSpLocks/>
            </p:cNvGrpSpPr>
            <p:nvPr/>
          </p:nvGrpSpPr>
          <p:grpSpPr bwMode="auto">
            <a:xfrm>
              <a:off x="9696443" y="4380556"/>
              <a:ext cx="3379600" cy="2018677"/>
              <a:chOff x="1136" y="938"/>
              <a:chExt cx="1553" cy="1022"/>
            </a:xfrm>
          </p:grpSpPr>
          <p:sp>
            <p:nvSpPr>
              <p:cNvPr id="87" name="Freeform 14"/>
              <p:cNvSpPr>
                <a:spLocks/>
              </p:cNvSpPr>
              <p:nvPr/>
            </p:nvSpPr>
            <p:spPr bwMode="auto">
              <a:xfrm>
                <a:off x="1136" y="1027"/>
                <a:ext cx="775" cy="929"/>
              </a:xfrm>
              <a:custGeom>
                <a:avLst/>
                <a:gdLst>
                  <a:gd name="T0" fmla="*/ 393 w 815"/>
                  <a:gd name="T1" fmla="*/ 532 h 1228"/>
                  <a:gd name="T2" fmla="*/ 0 w 815"/>
                  <a:gd name="T3" fmla="*/ 0 h 1228"/>
                  <a:gd name="T4" fmla="*/ 0 60000 65536"/>
                  <a:gd name="T5" fmla="*/ 0 60000 65536"/>
                  <a:gd name="T6" fmla="*/ 0 w 815"/>
                  <a:gd name="T7" fmla="*/ 0 h 1228"/>
                  <a:gd name="T8" fmla="*/ 815 w 815"/>
                  <a:gd name="T9" fmla="*/ 1228 h 1228"/>
                  <a:gd name="connsiteX0" fmla="*/ 10000 w 10000"/>
                  <a:gd name="connsiteY0" fmla="*/ 10000 h 10000"/>
                  <a:gd name="connsiteX1" fmla="*/ 0 w 10000"/>
                  <a:gd name="connsiteY1" fmla="*/ 0 h 10000"/>
                  <a:gd name="connsiteX0" fmla="*/ 12131 w 12131"/>
                  <a:gd name="connsiteY0" fmla="*/ 10000 h 10000"/>
                  <a:gd name="connsiteX1" fmla="*/ 0 w 12131"/>
                  <a:gd name="connsiteY1" fmla="*/ 0 h 10000"/>
                  <a:gd name="connsiteX0" fmla="*/ 12131 w 12131"/>
                  <a:gd name="connsiteY0" fmla="*/ 10000 h 10000"/>
                  <a:gd name="connsiteX1" fmla="*/ 0 w 12131"/>
                  <a:gd name="connsiteY1" fmla="*/ 0 h 10000"/>
                  <a:gd name="connsiteX0" fmla="*/ 12131 w 12131"/>
                  <a:gd name="connsiteY0" fmla="*/ 10000 h 10000"/>
                  <a:gd name="connsiteX1" fmla="*/ 0 w 12131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31" h="10000">
                    <a:moveTo>
                      <a:pt x="12131" y="10000"/>
                    </a:moveTo>
                    <a:cubicBezTo>
                      <a:pt x="7419" y="9992"/>
                      <a:pt x="3803" y="-56"/>
                      <a:pt x="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200"/>
              </a:p>
            </p:txBody>
          </p:sp>
          <p:sp>
            <p:nvSpPr>
              <p:cNvPr id="88" name="Line 16"/>
              <p:cNvSpPr>
                <a:spLocks noChangeShapeType="1"/>
              </p:cNvSpPr>
              <p:nvPr/>
            </p:nvSpPr>
            <p:spPr bwMode="auto">
              <a:xfrm>
                <a:off x="1272" y="1960"/>
                <a:ext cx="127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 sz="1200"/>
              </a:p>
            </p:txBody>
          </p:sp>
          <p:sp>
            <p:nvSpPr>
              <p:cNvPr id="89" name="Line 17"/>
              <p:cNvSpPr>
                <a:spLocks noChangeShapeType="1"/>
              </p:cNvSpPr>
              <p:nvPr/>
            </p:nvSpPr>
            <p:spPr bwMode="auto">
              <a:xfrm flipV="1">
                <a:off x="1912" y="938"/>
                <a:ext cx="0" cy="10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 sz="1200"/>
              </a:p>
            </p:txBody>
          </p:sp>
          <p:sp>
            <p:nvSpPr>
              <p:cNvPr id="90" name="Freeform 14"/>
              <p:cNvSpPr>
                <a:spLocks/>
              </p:cNvSpPr>
              <p:nvPr/>
            </p:nvSpPr>
            <p:spPr bwMode="auto">
              <a:xfrm flipH="1">
                <a:off x="1914" y="1029"/>
                <a:ext cx="775" cy="929"/>
              </a:xfrm>
              <a:custGeom>
                <a:avLst/>
                <a:gdLst>
                  <a:gd name="T0" fmla="*/ 393 w 815"/>
                  <a:gd name="T1" fmla="*/ 532 h 1228"/>
                  <a:gd name="T2" fmla="*/ 0 w 815"/>
                  <a:gd name="T3" fmla="*/ 0 h 1228"/>
                  <a:gd name="T4" fmla="*/ 0 60000 65536"/>
                  <a:gd name="T5" fmla="*/ 0 60000 65536"/>
                  <a:gd name="T6" fmla="*/ 0 w 815"/>
                  <a:gd name="T7" fmla="*/ 0 h 1228"/>
                  <a:gd name="T8" fmla="*/ 815 w 815"/>
                  <a:gd name="T9" fmla="*/ 1228 h 1228"/>
                  <a:gd name="connsiteX0" fmla="*/ 10000 w 10000"/>
                  <a:gd name="connsiteY0" fmla="*/ 10000 h 10000"/>
                  <a:gd name="connsiteX1" fmla="*/ 0 w 10000"/>
                  <a:gd name="connsiteY1" fmla="*/ 0 h 10000"/>
                  <a:gd name="connsiteX0" fmla="*/ 12131 w 12131"/>
                  <a:gd name="connsiteY0" fmla="*/ 10000 h 10000"/>
                  <a:gd name="connsiteX1" fmla="*/ 0 w 12131"/>
                  <a:gd name="connsiteY1" fmla="*/ 0 h 10000"/>
                  <a:gd name="connsiteX0" fmla="*/ 12131 w 12131"/>
                  <a:gd name="connsiteY0" fmla="*/ 10000 h 10000"/>
                  <a:gd name="connsiteX1" fmla="*/ 0 w 12131"/>
                  <a:gd name="connsiteY1" fmla="*/ 0 h 10000"/>
                  <a:gd name="connsiteX0" fmla="*/ 12131 w 12131"/>
                  <a:gd name="connsiteY0" fmla="*/ 10000 h 10000"/>
                  <a:gd name="connsiteX1" fmla="*/ 0 w 12131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31" h="10000">
                    <a:moveTo>
                      <a:pt x="12131" y="10000"/>
                    </a:moveTo>
                    <a:cubicBezTo>
                      <a:pt x="7419" y="9992"/>
                      <a:pt x="3803" y="-56"/>
                      <a:pt x="0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200"/>
              </a:p>
            </p:txBody>
          </p:sp>
        </p:grpSp>
        <p:graphicFrame>
          <p:nvGraphicFramePr>
            <p:cNvPr id="55" name="Objet 54"/>
            <p:cNvGraphicFramePr>
              <a:graphicFrameLocks noChangeAspect="1"/>
            </p:cNvGraphicFramePr>
            <p:nvPr>
              <p:extLst/>
            </p:nvPr>
          </p:nvGraphicFramePr>
          <p:xfrm>
            <a:off x="12812348" y="6203915"/>
            <a:ext cx="293688" cy="414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56" name="Equation" r:id="rId11" imgW="126720" imgH="177480" progId="Equation.DSMT4">
                    <p:embed/>
                  </p:oleObj>
                </mc:Choice>
                <mc:Fallback>
                  <p:oleObj name="Equation" r:id="rId11" imgW="126720" imgH="177480" progId="Equation.DSMT4">
                    <p:embed/>
                    <p:pic>
                      <p:nvPicPr>
                        <p:cNvPr id="55" name="Obje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12348" y="6203915"/>
                          <a:ext cx="293688" cy="414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6" name="Groupe 55"/>
            <p:cNvGrpSpPr/>
            <p:nvPr/>
          </p:nvGrpSpPr>
          <p:grpSpPr>
            <a:xfrm>
              <a:off x="10257799" y="5054480"/>
              <a:ext cx="2274127" cy="1193096"/>
              <a:chOff x="1051317" y="5201603"/>
              <a:chExt cx="1985346" cy="916526"/>
            </a:xfrm>
          </p:grpSpPr>
          <p:sp>
            <p:nvSpPr>
              <p:cNvPr id="77" name="Line 5"/>
              <p:cNvSpPr>
                <a:spLocks noChangeShapeType="1"/>
              </p:cNvSpPr>
              <p:nvPr/>
            </p:nvSpPr>
            <p:spPr bwMode="auto">
              <a:xfrm>
                <a:off x="1733333" y="6118129"/>
                <a:ext cx="604405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200"/>
              </a:p>
            </p:txBody>
          </p:sp>
          <p:sp>
            <p:nvSpPr>
              <p:cNvPr id="78" name="Line 6"/>
              <p:cNvSpPr>
                <a:spLocks noChangeShapeType="1"/>
              </p:cNvSpPr>
              <p:nvPr/>
            </p:nvSpPr>
            <p:spPr bwMode="auto">
              <a:xfrm>
                <a:off x="1492492" y="5829204"/>
                <a:ext cx="108003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200"/>
              </a:p>
            </p:txBody>
          </p:sp>
          <p:sp>
            <p:nvSpPr>
              <p:cNvPr id="79" name="Line 8"/>
              <p:cNvSpPr>
                <a:spLocks noChangeShapeType="1"/>
              </p:cNvSpPr>
              <p:nvPr/>
            </p:nvSpPr>
            <p:spPr bwMode="auto">
              <a:xfrm>
                <a:off x="1290089" y="5602259"/>
                <a:ext cx="14467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200"/>
              </a:p>
            </p:txBody>
          </p:sp>
          <p:sp>
            <p:nvSpPr>
              <p:cNvPr id="85" name="Line 9"/>
              <p:cNvSpPr>
                <a:spLocks noChangeShapeType="1"/>
              </p:cNvSpPr>
              <p:nvPr/>
            </p:nvSpPr>
            <p:spPr bwMode="auto">
              <a:xfrm>
                <a:off x="1145953" y="5376901"/>
                <a:ext cx="179049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200"/>
              </a:p>
            </p:txBody>
          </p:sp>
          <p:sp>
            <p:nvSpPr>
              <p:cNvPr id="86" name="Line 10"/>
              <p:cNvSpPr>
                <a:spLocks noChangeShapeType="1"/>
              </p:cNvSpPr>
              <p:nvPr/>
            </p:nvSpPr>
            <p:spPr bwMode="auto">
              <a:xfrm>
                <a:off x="1051317" y="5201603"/>
                <a:ext cx="19853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200"/>
              </a:p>
            </p:txBody>
          </p:sp>
        </p:grpSp>
        <p:grpSp>
          <p:nvGrpSpPr>
            <p:cNvPr id="59" name="Groupe 58"/>
            <p:cNvGrpSpPr/>
            <p:nvPr/>
          </p:nvGrpSpPr>
          <p:grpSpPr>
            <a:xfrm flipV="1">
              <a:off x="11283693" y="5806963"/>
              <a:ext cx="238742" cy="512626"/>
              <a:chOff x="6531380" y="5229498"/>
              <a:chExt cx="238742" cy="512626"/>
            </a:xfrm>
          </p:grpSpPr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flipH="1" flipV="1">
                <a:off x="6531380" y="5567729"/>
                <a:ext cx="238742" cy="17439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200"/>
              </a:p>
            </p:txBody>
          </p:sp>
          <p:sp>
            <p:nvSpPr>
              <p:cNvPr id="76" name="Oval 26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6548016" y="5229498"/>
                <a:ext cx="172619" cy="172613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200"/>
              </a:p>
            </p:txBody>
          </p:sp>
        </p:grpSp>
        <p:graphicFrame>
          <p:nvGraphicFramePr>
            <p:cNvPr id="62" name="Objet 80"/>
            <p:cNvGraphicFramePr>
              <a:graphicFrameLocks noChangeAspect="1"/>
            </p:cNvGraphicFramePr>
            <p:nvPr>
              <p:extLst/>
            </p:nvPr>
          </p:nvGraphicFramePr>
          <p:xfrm>
            <a:off x="10303849" y="5684770"/>
            <a:ext cx="336679" cy="4257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57" name="Equation" r:id="rId13" imgW="190440" imgH="253800" progId="Equation.DSMT4">
                    <p:embed/>
                  </p:oleObj>
                </mc:Choice>
                <mc:Fallback>
                  <p:oleObj name="Equation" r:id="rId13" imgW="190440" imgH="253800" progId="Equation.DSMT4">
                    <p:embed/>
                    <p:pic>
                      <p:nvPicPr>
                        <p:cNvPr id="62" name="Obje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03849" y="5684770"/>
                          <a:ext cx="336679" cy="42575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t 80"/>
            <p:cNvGraphicFramePr>
              <a:graphicFrameLocks noChangeAspect="1"/>
            </p:cNvGraphicFramePr>
            <p:nvPr>
              <p:extLst/>
            </p:nvPr>
          </p:nvGraphicFramePr>
          <p:xfrm>
            <a:off x="10550567" y="6004783"/>
            <a:ext cx="382587" cy="425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58" name="Equation" r:id="rId15" imgW="215640" imgH="253800" progId="Equation.DSMT4">
                    <p:embed/>
                  </p:oleObj>
                </mc:Choice>
                <mc:Fallback>
                  <p:oleObj name="Equation" r:id="rId15" imgW="215640" imgH="253800" progId="Equation.DSMT4">
                    <p:embed/>
                    <p:pic>
                      <p:nvPicPr>
                        <p:cNvPr id="69" name="Obje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50567" y="6004783"/>
                          <a:ext cx="382587" cy="42545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Rectangle 70"/>
            <p:cNvSpPr/>
            <p:nvPr/>
          </p:nvSpPr>
          <p:spPr>
            <a:xfrm>
              <a:off x="9305082" y="5811009"/>
              <a:ext cx="1080102" cy="4527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b="1" dirty="0"/>
                <a:t>qubit</a:t>
              </a:r>
            </a:p>
          </p:txBody>
        </p:sp>
        <p:sp>
          <p:nvSpPr>
            <p:cNvPr id="74" name="Accolade ouvrante 73"/>
            <p:cNvSpPr/>
            <p:nvPr/>
          </p:nvSpPr>
          <p:spPr>
            <a:xfrm>
              <a:off x="10161661" y="5735017"/>
              <a:ext cx="106518" cy="59598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8417443" y="2314750"/>
            <a:ext cx="1508658" cy="5340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ZoneTexte 90"/>
          <p:cNvSpPr txBox="1"/>
          <p:nvPr/>
        </p:nvSpPr>
        <p:spPr>
          <a:xfrm>
            <a:off x="7580769" y="1183957"/>
            <a:ext cx="132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X</a:t>
            </a:r>
            <a:r>
              <a:rPr lang="fr-FR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100</a:t>
            </a:r>
          </a:p>
        </p:txBody>
      </p:sp>
      <p:sp>
        <p:nvSpPr>
          <p:cNvPr id="92" name="ZoneTexte 91"/>
          <p:cNvSpPr txBox="1"/>
          <p:nvPr/>
        </p:nvSpPr>
        <p:spPr>
          <a:xfrm>
            <a:off x="7838427" y="3028371"/>
            <a:ext cx="633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X</a:t>
            </a:r>
            <a:r>
              <a:rPr lang="fr-FR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3</a:t>
            </a:r>
          </a:p>
        </p:txBody>
      </p:sp>
      <p:sp>
        <p:nvSpPr>
          <p:cNvPr id="93" name="ZoneTexte 92"/>
          <p:cNvSpPr txBox="1"/>
          <p:nvPr/>
        </p:nvSpPr>
        <p:spPr>
          <a:xfrm>
            <a:off x="7280632" y="4399641"/>
            <a:ext cx="633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X</a:t>
            </a:r>
            <a:r>
              <a:rPr lang="fr-FR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4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8610600" y="6368382"/>
            <a:ext cx="2743200" cy="365125"/>
          </a:xfrm>
        </p:spPr>
        <p:txBody>
          <a:bodyPr/>
          <a:lstStyle/>
          <a:p>
            <a:fld id="{06F8A541-9775-4F46-B599-0FA7A4F40B5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95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roupe 418"/>
          <p:cNvGrpSpPr/>
          <p:nvPr/>
        </p:nvGrpSpPr>
        <p:grpSpPr>
          <a:xfrm>
            <a:off x="3544649" y="1840812"/>
            <a:ext cx="5672537" cy="1537245"/>
            <a:chOff x="0" y="1275066"/>
            <a:chExt cx="9148866" cy="2450715"/>
          </a:xfrm>
        </p:grpSpPr>
        <p:grpSp>
          <p:nvGrpSpPr>
            <p:cNvPr id="22" name="Groupe 13"/>
            <p:cNvGrpSpPr/>
            <p:nvPr/>
          </p:nvGrpSpPr>
          <p:grpSpPr>
            <a:xfrm>
              <a:off x="0" y="1275066"/>
              <a:ext cx="9148866" cy="2450715"/>
              <a:chOff x="0" y="438400"/>
              <a:chExt cx="9148866" cy="2450715"/>
            </a:xfrm>
          </p:grpSpPr>
          <p:pic>
            <p:nvPicPr>
              <p:cNvPr id="190" name="Picture 2" descr="U:\Commun\PROJET Cavités\photos\coupled transmon\chipOptic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174"/>
              <a:stretch>
                <a:fillRect/>
              </a:stretch>
            </p:blipFill>
            <p:spPr bwMode="auto">
              <a:xfrm>
                <a:off x="0" y="438400"/>
                <a:ext cx="9148866" cy="2450715"/>
              </a:xfrm>
              <a:prstGeom prst="rect">
                <a:avLst/>
              </a:prstGeom>
              <a:noFill/>
              <a:ln w="571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4" name="Groupe 6"/>
              <p:cNvGrpSpPr/>
              <p:nvPr/>
            </p:nvGrpSpPr>
            <p:grpSpPr>
              <a:xfrm>
                <a:off x="8062292" y="654424"/>
                <a:ext cx="966251" cy="441598"/>
                <a:chOff x="8062292" y="654424"/>
                <a:chExt cx="966251" cy="441598"/>
              </a:xfrm>
            </p:grpSpPr>
            <p:cxnSp>
              <p:nvCxnSpPr>
                <p:cNvPr id="192" name="Connecteur droit 191"/>
                <p:cNvCxnSpPr/>
                <p:nvPr/>
              </p:nvCxnSpPr>
              <p:spPr>
                <a:xfrm>
                  <a:off x="8062292" y="970796"/>
                  <a:ext cx="914400" cy="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3" name="ZoneTexte 192"/>
                <p:cNvSpPr txBox="1"/>
                <p:nvPr/>
              </p:nvSpPr>
              <p:spPr>
                <a:xfrm>
                  <a:off x="8143826" y="654424"/>
                  <a:ext cx="884717" cy="441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FFC000"/>
                      </a:solidFill>
                    </a:rPr>
                    <a:t>1 mm</a:t>
                  </a:r>
                </a:p>
              </p:txBody>
            </p:sp>
          </p:grpSp>
        </p:grpSp>
        <p:grpSp>
          <p:nvGrpSpPr>
            <p:cNvPr id="28" name="Groupe 54"/>
            <p:cNvGrpSpPr/>
            <p:nvPr/>
          </p:nvGrpSpPr>
          <p:grpSpPr>
            <a:xfrm>
              <a:off x="3918893" y="1468908"/>
              <a:ext cx="5148500" cy="2144544"/>
              <a:chOff x="3678872" y="823762"/>
              <a:chExt cx="5148500" cy="2144544"/>
            </a:xfrm>
          </p:grpSpPr>
          <p:grpSp>
            <p:nvGrpSpPr>
              <p:cNvPr id="29" name="Groupe 1"/>
              <p:cNvGrpSpPr/>
              <p:nvPr/>
            </p:nvGrpSpPr>
            <p:grpSpPr>
              <a:xfrm>
                <a:off x="5604474" y="2200702"/>
                <a:ext cx="3222898" cy="767604"/>
                <a:chOff x="3531450" y="2069192"/>
                <a:chExt cx="3386283" cy="806520"/>
              </a:xfrm>
            </p:grpSpPr>
            <p:pic>
              <p:nvPicPr>
                <p:cNvPr id="200" name="Picture 3" descr="U:\Commun\PROJET Cavités\photos\coupled transmon\P2080001.JP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2998" t="38061" r="12539" b="37501"/>
                <a:stretch/>
              </p:blipFill>
              <p:spPr bwMode="auto">
                <a:xfrm>
                  <a:off x="3531450" y="2125991"/>
                  <a:ext cx="3386283" cy="749721"/>
                </a:xfrm>
                <a:prstGeom prst="rect">
                  <a:avLst/>
                </a:prstGeom>
                <a:noFill/>
                <a:ln w="28575">
                  <a:solidFill>
                    <a:srgbClr val="0080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0" name="Groupe 14"/>
                <p:cNvGrpSpPr/>
                <p:nvPr/>
              </p:nvGrpSpPr>
              <p:grpSpPr>
                <a:xfrm>
                  <a:off x="4561912" y="2069192"/>
                  <a:ext cx="1130585" cy="463988"/>
                  <a:chOff x="4193488" y="2169542"/>
                  <a:chExt cx="1130585" cy="463988"/>
                </a:xfrm>
              </p:grpSpPr>
              <p:cxnSp>
                <p:nvCxnSpPr>
                  <p:cNvPr id="202" name="Connecteur droit 201"/>
                  <p:cNvCxnSpPr/>
                  <p:nvPr/>
                </p:nvCxnSpPr>
                <p:spPr>
                  <a:xfrm>
                    <a:off x="4297902" y="2505246"/>
                    <a:ext cx="529609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3" name="ZoneTexte 202"/>
                  <p:cNvSpPr txBox="1"/>
                  <p:nvPr/>
                </p:nvSpPr>
                <p:spPr>
                  <a:xfrm>
                    <a:off x="4193488" y="2169542"/>
                    <a:ext cx="1130585" cy="4639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200" b="1" dirty="0">
                        <a:solidFill>
                          <a:srgbClr val="FF0000"/>
                        </a:solidFill>
                      </a:rPr>
                      <a:t>200 µm</a:t>
                    </a:r>
                  </a:p>
                </p:txBody>
              </p:sp>
            </p:grpSp>
          </p:grpSp>
          <p:grpSp>
            <p:nvGrpSpPr>
              <p:cNvPr id="31" name="Groupe 12"/>
              <p:cNvGrpSpPr/>
              <p:nvPr/>
            </p:nvGrpSpPr>
            <p:grpSpPr>
              <a:xfrm>
                <a:off x="3678872" y="823762"/>
                <a:ext cx="1799942" cy="581366"/>
                <a:chOff x="3678872" y="823762"/>
                <a:chExt cx="1799942" cy="581366"/>
              </a:xfrm>
            </p:grpSpPr>
            <p:sp>
              <p:nvSpPr>
                <p:cNvPr id="197" name="ZoneTexte 3"/>
                <p:cNvSpPr txBox="1"/>
                <p:nvPr/>
              </p:nvSpPr>
              <p:spPr>
                <a:xfrm>
                  <a:off x="3678872" y="823762"/>
                  <a:ext cx="1799942" cy="4415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 err="1">
                      <a:solidFill>
                        <a:srgbClr val="FFC000"/>
                      </a:solidFill>
                    </a:rPr>
                    <a:t>tunable</a:t>
                  </a:r>
                  <a:r>
                    <a:rPr lang="fr-FR" sz="1200" b="1" dirty="0">
                      <a:solidFill>
                        <a:srgbClr val="FFC000"/>
                      </a:solidFill>
                    </a:rPr>
                    <a:t> </a:t>
                  </a:r>
                  <a:r>
                    <a:rPr lang="fr-FR" sz="1200" b="1" dirty="0" err="1">
                      <a:solidFill>
                        <a:srgbClr val="FFC000"/>
                      </a:solidFill>
                    </a:rPr>
                    <a:t>qubits</a:t>
                  </a:r>
                  <a:endParaRPr lang="fr-FR" sz="1400" b="1" dirty="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198" name="Connecteur droit 197"/>
                <p:cNvCxnSpPr/>
                <p:nvPr/>
              </p:nvCxnSpPr>
              <p:spPr>
                <a:xfrm>
                  <a:off x="4015726" y="1136962"/>
                  <a:ext cx="0" cy="268166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Connecteur droit 198"/>
                <p:cNvCxnSpPr/>
                <p:nvPr/>
              </p:nvCxnSpPr>
              <p:spPr>
                <a:xfrm>
                  <a:off x="4399134" y="1136962"/>
                  <a:ext cx="0" cy="268166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21" name="Connecteur droit 220"/>
            <p:cNvCxnSpPr/>
            <p:nvPr/>
          </p:nvCxnSpPr>
          <p:spPr>
            <a:xfrm>
              <a:off x="4908390" y="2248297"/>
              <a:ext cx="1080120" cy="792088"/>
            </a:xfrm>
            <a:prstGeom prst="line">
              <a:avLst/>
            </a:prstGeom>
            <a:ln w="190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7" name="Titre 1"/>
          <p:cNvSpPr txBox="1">
            <a:spLocks/>
          </p:cNvSpPr>
          <p:nvPr/>
        </p:nvSpPr>
        <p:spPr bwMode="auto">
          <a:xfrm>
            <a:off x="899745" y="66563"/>
            <a:ext cx="3744595" cy="6926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Quantum  processors ? </a:t>
            </a:r>
          </a:p>
        </p:txBody>
      </p:sp>
      <p:sp>
        <p:nvSpPr>
          <p:cNvPr id="418" name="ZoneTexte 417"/>
          <p:cNvSpPr txBox="1"/>
          <p:nvPr/>
        </p:nvSpPr>
        <p:spPr>
          <a:xfrm>
            <a:off x="538759" y="2362506"/>
            <a:ext cx="1548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</a:rPr>
              <a:t>Quantronics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</a:rPr>
              <a:t>, 2012</a:t>
            </a:r>
          </a:p>
        </p:txBody>
      </p:sp>
      <p:grpSp>
        <p:nvGrpSpPr>
          <p:cNvPr id="420" name="Groupe 419"/>
          <p:cNvGrpSpPr/>
          <p:nvPr/>
        </p:nvGrpSpPr>
        <p:grpSpPr>
          <a:xfrm>
            <a:off x="5025337" y="57789"/>
            <a:ext cx="5389347" cy="1684012"/>
            <a:chOff x="318856" y="980728"/>
            <a:chExt cx="8662710" cy="2609168"/>
          </a:xfrm>
        </p:grpSpPr>
        <p:sp>
          <p:nvSpPr>
            <p:cNvPr id="421" name="Line 26"/>
            <p:cNvSpPr>
              <a:spLocks noChangeShapeType="1"/>
            </p:cNvSpPr>
            <p:nvPr/>
          </p:nvSpPr>
          <p:spPr bwMode="auto">
            <a:xfrm flipV="1">
              <a:off x="6502329" y="1755550"/>
              <a:ext cx="697036" cy="965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 sz="1400"/>
            </a:p>
          </p:txBody>
        </p:sp>
        <p:grpSp>
          <p:nvGrpSpPr>
            <p:cNvPr id="422" name="Groupe 71"/>
            <p:cNvGrpSpPr/>
            <p:nvPr/>
          </p:nvGrpSpPr>
          <p:grpSpPr>
            <a:xfrm>
              <a:off x="7181900" y="980728"/>
              <a:ext cx="1799666" cy="1411288"/>
              <a:chOff x="7181900" y="980728"/>
              <a:chExt cx="1799666" cy="1411288"/>
            </a:xfrm>
          </p:grpSpPr>
          <p:sp>
            <p:nvSpPr>
              <p:cNvPr id="494" name="Text Box 38"/>
              <p:cNvSpPr txBox="1">
                <a:spLocks noChangeArrowheads="1"/>
              </p:cNvSpPr>
              <p:nvPr/>
            </p:nvSpPr>
            <p:spPr bwMode="auto">
              <a:xfrm>
                <a:off x="7181900" y="1210917"/>
                <a:ext cx="530701" cy="709209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2000">
                    <a:solidFill>
                      <a:srgbClr val="0000FF"/>
                    </a:solidFill>
                  </a:rPr>
                  <a:t>0</a:t>
                </a:r>
                <a:endParaRPr lang="fr-FR" sz="1200"/>
              </a:p>
            </p:txBody>
          </p:sp>
          <p:sp>
            <p:nvSpPr>
              <p:cNvPr id="495" name="Line 40"/>
              <p:cNvSpPr>
                <a:spLocks noChangeShapeType="1"/>
              </p:cNvSpPr>
              <p:nvPr/>
            </p:nvSpPr>
            <p:spPr bwMode="auto">
              <a:xfrm flipV="1">
                <a:off x="8043913" y="1428403"/>
                <a:ext cx="0" cy="838200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500" name="Rectangle 41"/>
              <p:cNvSpPr>
                <a:spLocks noChangeArrowheads="1"/>
              </p:cNvSpPr>
              <p:nvPr/>
            </p:nvSpPr>
            <p:spPr bwMode="auto">
              <a:xfrm>
                <a:off x="8450865" y="1245841"/>
                <a:ext cx="530701" cy="70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r-FR" sz="200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501" name="Arc 42"/>
              <p:cNvSpPr>
                <a:spLocks/>
              </p:cNvSpPr>
              <p:nvPr/>
            </p:nvSpPr>
            <p:spPr bwMode="auto">
              <a:xfrm rot="7848770" flipH="1" flipV="1">
                <a:off x="7712125" y="1256954"/>
                <a:ext cx="687387" cy="773112"/>
              </a:xfrm>
              <a:custGeom>
                <a:avLst/>
                <a:gdLst>
                  <a:gd name="T0" fmla="*/ 0 w 21598"/>
                  <a:gd name="T1" fmla="*/ 0 h 21600"/>
                  <a:gd name="T2" fmla="*/ 687387 w 21598"/>
                  <a:gd name="T3" fmla="*/ 762052 h 21600"/>
                  <a:gd name="T4" fmla="*/ 0 w 21598"/>
                  <a:gd name="T5" fmla="*/ 773112 h 21600"/>
                  <a:gd name="T6" fmla="*/ 0 60000 65536"/>
                  <a:gd name="T7" fmla="*/ 0 60000 65536"/>
                  <a:gd name="T8" fmla="*/ 0 60000 65536"/>
                  <a:gd name="T9" fmla="*/ 0 w 21598"/>
                  <a:gd name="T10" fmla="*/ 0 h 21600"/>
                  <a:gd name="T11" fmla="*/ 21598 w 2159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8" h="21600" fill="none" extrusionOk="0">
                    <a:moveTo>
                      <a:pt x="-1" y="0"/>
                    </a:moveTo>
                    <a:cubicBezTo>
                      <a:pt x="11808" y="0"/>
                      <a:pt x="21428" y="9483"/>
                      <a:pt x="21597" y="21291"/>
                    </a:cubicBezTo>
                  </a:path>
                  <a:path w="21598" h="21600" stroke="0" extrusionOk="0">
                    <a:moveTo>
                      <a:pt x="-1" y="0"/>
                    </a:moveTo>
                    <a:cubicBezTo>
                      <a:pt x="11808" y="0"/>
                      <a:pt x="21428" y="9483"/>
                      <a:pt x="21597" y="21291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506" name="Line 43"/>
              <p:cNvSpPr>
                <a:spLocks noChangeShapeType="1"/>
              </p:cNvSpPr>
              <p:nvPr/>
            </p:nvSpPr>
            <p:spPr bwMode="auto">
              <a:xfrm>
                <a:off x="7464475" y="1588741"/>
                <a:ext cx="142875" cy="133350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507" name="Line 44"/>
              <p:cNvSpPr>
                <a:spLocks noChangeShapeType="1"/>
              </p:cNvSpPr>
              <p:nvPr/>
            </p:nvSpPr>
            <p:spPr bwMode="auto">
              <a:xfrm flipV="1">
                <a:off x="8510638" y="1558578"/>
                <a:ext cx="127000" cy="157163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512" name="Rectangle 45"/>
              <p:cNvSpPr>
                <a:spLocks noChangeArrowheads="1"/>
              </p:cNvSpPr>
              <p:nvPr/>
            </p:nvSpPr>
            <p:spPr bwMode="auto">
              <a:xfrm>
                <a:off x="7793589" y="980728"/>
                <a:ext cx="511767" cy="70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r-FR" sz="2000">
                    <a:solidFill>
                      <a:srgbClr val="FF9900"/>
                    </a:solidFill>
                  </a:rPr>
                  <a:t>?</a:t>
                </a:r>
              </a:p>
            </p:txBody>
          </p:sp>
          <p:sp>
            <p:nvSpPr>
              <p:cNvPr id="513" name="Rectangle 46"/>
              <p:cNvSpPr>
                <a:spLocks noChangeArrowheads="1"/>
              </p:cNvSpPr>
              <p:nvPr/>
            </p:nvSpPr>
            <p:spPr bwMode="auto">
              <a:xfrm>
                <a:off x="7183488" y="1017241"/>
                <a:ext cx="1711325" cy="1374775"/>
              </a:xfrm>
              <a:prstGeom prst="rect">
                <a:avLst/>
              </a:prstGeom>
              <a:noFill/>
              <a:ln w="38100">
                <a:solidFill>
                  <a:srgbClr val="FF99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200"/>
              </a:p>
            </p:txBody>
          </p:sp>
        </p:grpSp>
        <p:grpSp>
          <p:nvGrpSpPr>
            <p:cNvPr id="423" name="Group 15"/>
            <p:cNvGrpSpPr>
              <a:grpSpLocks/>
            </p:cNvGrpSpPr>
            <p:nvPr/>
          </p:nvGrpSpPr>
          <p:grpSpPr bwMode="auto">
            <a:xfrm>
              <a:off x="5164934" y="1082139"/>
              <a:ext cx="1327647" cy="1309619"/>
              <a:chOff x="2904" y="1696"/>
              <a:chExt cx="952" cy="936"/>
            </a:xfrm>
          </p:grpSpPr>
          <p:sp>
            <p:nvSpPr>
              <p:cNvPr id="479" name="Rectangle 16"/>
              <p:cNvSpPr>
                <a:spLocks noChangeArrowheads="1"/>
              </p:cNvSpPr>
              <p:nvPr/>
            </p:nvSpPr>
            <p:spPr bwMode="auto">
              <a:xfrm>
                <a:off x="2904" y="1696"/>
                <a:ext cx="952" cy="936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050" b="1"/>
              </a:p>
            </p:txBody>
          </p:sp>
          <p:sp>
            <p:nvSpPr>
              <p:cNvPr id="482" name="Line 17"/>
              <p:cNvSpPr>
                <a:spLocks noChangeShapeType="1"/>
              </p:cNvSpPr>
              <p:nvPr/>
            </p:nvSpPr>
            <p:spPr bwMode="auto">
              <a:xfrm>
                <a:off x="3240" y="2040"/>
                <a:ext cx="47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100" b="1"/>
              </a:p>
            </p:txBody>
          </p:sp>
          <p:sp>
            <p:nvSpPr>
              <p:cNvPr id="483" name="Line 18"/>
              <p:cNvSpPr>
                <a:spLocks noChangeShapeType="1"/>
              </p:cNvSpPr>
              <p:nvPr/>
            </p:nvSpPr>
            <p:spPr bwMode="auto">
              <a:xfrm>
                <a:off x="3224" y="2344"/>
                <a:ext cx="47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100" b="1"/>
              </a:p>
            </p:txBody>
          </p:sp>
          <p:sp>
            <p:nvSpPr>
              <p:cNvPr id="488" name="Text Box 19"/>
              <p:cNvSpPr txBox="1">
                <a:spLocks noChangeArrowheads="1"/>
              </p:cNvSpPr>
              <p:nvPr/>
            </p:nvSpPr>
            <p:spPr bwMode="auto">
              <a:xfrm>
                <a:off x="2999" y="2177"/>
                <a:ext cx="350" cy="429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1600" b="1">
                    <a:solidFill>
                      <a:srgbClr val="0000FF"/>
                    </a:solidFill>
                  </a:rPr>
                  <a:t>0</a:t>
                </a:r>
                <a:endParaRPr lang="fr-FR" sz="1050" b="1"/>
              </a:p>
            </p:txBody>
          </p:sp>
          <p:sp>
            <p:nvSpPr>
              <p:cNvPr id="489" name="Text Box 20"/>
              <p:cNvSpPr txBox="1">
                <a:spLocks noChangeArrowheads="1"/>
              </p:cNvSpPr>
              <p:nvPr/>
            </p:nvSpPr>
            <p:spPr bwMode="auto">
              <a:xfrm>
                <a:off x="2991" y="1874"/>
                <a:ext cx="350" cy="429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1600" b="1">
                    <a:solidFill>
                      <a:srgbClr val="FF0000"/>
                    </a:solidFill>
                  </a:rPr>
                  <a:t>1</a:t>
                </a:r>
                <a:endParaRPr lang="fr-FR" sz="1050" b="1"/>
              </a:p>
            </p:txBody>
          </p:sp>
        </p:grpSp>
        <p:grpSp>
          <p:nvGrpSpPr>
            <p:cNvPr id="424" name="Groupe 59"/>
            <p:cNvGrpSpPr/>
            <p:nvPr/>
          </p:nvGrpSpPr>
          <p:grpSpPr>
            <a:xfrm>
              <a:off x="5368538" y="2376976"/>
              <a:ext cx="814156" cy="1212920"/>
              <a:chOff x="5221766" y="2509670"/>
              <a:chExt cx="926779" cy="1376185"/>
            </a:xfrm>
          </p:grpSpPr>
          <p:sp>
            <p:nvSpPr>
              <p:cNvPr id="476" name="Rectangle 30"/>
              <p:cNvSpPr>
                <a:spLocks noChangeArrowheads="1"/>
              </p:cNvSpPr>
              <p:nvPr/>
            </p:nvSpPr>
            <p:spPr bwMode="auto">
              <a:xfrm>
                <a:off x="5221766" y="3055770"/>
                <a:ext cx="889000" cy="75247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050" b="1"/>
              </a:p>
            </p:txBody>
          </p:sp>
          <p:sp>
            <p:nvSpPr>
              <p:cNvPr id="477" name="Line 31"/>
              <p:cNvSpPr>
                <a:spLocks noChangeShapeType="1"/>
              </p:cNvSpPr>
              <p:nvPr/>
            </p:nvSpPr>
            <p:spPr bwMode="auto">
              <a:xfrm flipV="1">
                <a:off x="5666266" y="2509670"/>
                <a:ext cx="0" cy="54610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 sz="1100" b="1"/>
              </a:p>
            </p:txBody>
          </p:sp>
          <p:sp>
            <p:nvSpPr>
              <p:cNvPr id="478" name="Text Box 32"/>
              <p:cNvSpPr txBox="1">
                <a:spLocks noChangeArrowheads="1"/>
              </p:cNvSpPr>
              <p:nvPr/>
            </p:nvSpPr>
            <p:spPr bwMode="auto">
              <a:xfrm>
                <a:off x="5353530" y="3143081"/>
                <a:ext cx="795015" cy="742774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ja-JP" b="1">
                    <a:ea typeface="ＭＳ Ｐゴシック" pitchFamily="34" charset="-128"/>
                  </a:rPr>
                  <a:t>U</a:t>
                </a:r>
                <a:r>
                  <a:rPr lang="en-US" altLang="ja-JP" b="1" baseline="-25000">
                    <a:ea typeface="ＭＳ Ｐゴシック" pitchFamily="34" charset="-128"/>
                  </a:rPr>
                  <a:t>1</a:t>
                </a:r>
                <a:endParaRPr lang="en-US" altLang="ja-JP" b="1">
                  <a:ea typeface="ＭＳ Ｐゴシック" pitchFamily="34" charset="-128"/>
                </a:endParaRPr>
              </a:p>
            </p:txBody>
          </p:sp>
        </p:grpSp>
        <p:grpSp>
          <p:nvGrpSpPr>
            <p:cNvPr id="425" name="Groupe 48"/>
            <p:cNvGrpSpPr/>
            <p:nvPr/>
          </p:nvGrpSpPr>
          <p:grpSpPr>
            <a:xfrm>
              <a:off x="2716620" y="1070788"/>
              <a:ext cx="2466284" cy="1309619"/>
              <a:chOff x="2203004" y="1010891"/>
              <a:chExt cx="2807444" cy="1485900"/>
            </a:xfrm>
          </p:grpSpPr>
          <p:grpSp>
            <p:nvGrpSpPr>
              <p:cNvPr id="440" name="Group 9"/>
              <p:cNvGrpSpPr>
                <a:grpSpLocks/>
              </p:cNvGrpSpPr>
              <p:nvPr/>
            </p:nvGrpSpPr>
            <p:grpSpPr bwMode="auto">
              <a:xfrm>
                <a:off x="2203004" y="1010891"/>
                <a:ext cx="1511300" cy="1485900"/>
                <a:chOff x="1576" y="1696"/>
                <a:chExt cx="952" cy="936"/>
              </a:xfrm>
            </p:grpSpPr>
            <p:sp>
              <p:nvSpPr>
                <p:cNvPr id="444" name="Rectangle 10"/>
                <p:cNvSpPr>
                  <a:spLocks noChangeArrowheads="1"/>
                </p:cNvSpPr>
                <p:nvPr/>
              </p:nvSpPr>
              <p:spPr bwMode="auto">
                <a:xfrm>
                  <a:off x="1576" y="1696"/>
                  <a:ext cx="952" cy="936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1050" b="1"/>
                </a:p>
              </p:txBody>
            </p:sp>
            <p:sp>
              <p:nvSpPr>
                <p:cNvPr id="445" name="Line 11"/>
                <p:cNvSpPr>
                  <a:spLocks noChangeShapeType="1"/>
                </p:cNvSpPr>
                <p:nvPr/>
              </p:nvSpPr>
              <p:spPr bwMode="auto">
                <a:xfrm>
                  <a:off x="1912" y="2040"/>
                  <a:ext cx="472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sz="1100" b="1"/>
                </a:p>
              </p:txBody>
            </p:sp>
            <p:sp>
              <p:nvSpPr>
                <p:cNvPr id="446" name="Line 12"/>
                <p:cNvSpPr>
                  <a:spLocks noChangeShapeType="1"/>
                </p:cNvSpPr>
                <p:nvPr/>
              </p:nvSpPr>
              <p:spPr bwMode="auto">
                <a:xfrm>
                  <a:off x="1896" y="2344"/>
                  <a:ext cx="472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sz="1100" b="1"/>
                </a:p>
              </p:txBody>
            </p:sp>
            <p:sp>
              <p:nvSpPr>
                <p:cNvPr id="44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671" y="2177"/>
                  <a:ext cx="350" cy="429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fr-FR" sz="1600" b="1">
                      <a:solidFill>
                        <a:srgbClr val="0000FF"/>
                      </a:solidFill>
                    </a:rPr>
                    <a:t>0</a:t>
                  </a:r>
                  <a:endParaRPr lang="fr-FR" sz="1050" b="1"/>
                </a:p>
              </p:txBody>
            </p:sp>
            <p:sp>
              <p:nvSpPr>
                <p:cNvPr id="475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663" y="1874"/>
                  <a:ext cx="350" cy="429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fr-FR" sz="1600" b="1">
                      <a:solidFill>
                        <a:srgbClr val="FF0000"/>
                      </a:solidFill>
                    </a:rPr>
                    <a:t>1</a:t>
                  </a:r>
                  <a:endParaRPr lang="fr-FR" sz="1050" b="1"/>
                </a:p>
              </p:txBody>
            </p:sp>
          </p:grpSp>
          <p:sp>
            <p:nvSpPr>
              <p:cNvPr id="441" name="Line 25"/>
              <p:cNvSpPr>
                <a:spLocks noChangeShapeType="1"/>
              </p:cNvSpPr>
              <p:nvPr/>
            </p:nvSpPr>
            <p:spPr bwMode="auto">
              <a:xfrm flipV="1">
                <a:off x="3714304" y="1747937"/>
                <a:ext cx="1296144" cy="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fr-FR" sz="1100" b="1"/>
              </a:p>
            </p:txBody>
          </p:sp>
          <p:sp>
            <p:nvSpPr>
              <p:cNvPr id="442" name="Rectangle 30"/>
              <p:cNvSpPr>
                <a:spLocks noChangeArrowheads="1"/>
              </p:cNvSpPr>
              <p:nvPr/>
            </p:nvSpPr>
            <p:spPr bwMode="auto">
              <a:xfrm>
                <a:off x="3930328" y="1387897"/>
                <a:ext cx="889000" cy="75247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050" b="1"/>
              </a:p>
            </p:txBody>
          </p:sp>
          <p:sp>
            <p:nvSpPr>
              <p:cNvPr id="443" name="Text Box 32"/>
              <p:cNvSpPr txBox="1">
                <a:spLocks noChangeArrowheads="1"/>
              </p:cNvSpPr>
              <p:nvPr/>
            </p:nvSpPr>
            <p:spPr bwMode="auto">
              <a:xfrm>
                <a:off x="4074343" y="1459904"/>
                <a:ext cx="795014" cy="742774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ja-JP" b="1" dirty="0">
                    <a:ea typeface="ＭＳ Ｐゴシック" pitchFamily="34" charset="-128"/>
                  </a:rPr>
                  <a:t>U</a:t>
                </a:r>
                <a:r>
                  <a:rPr lang="en-US" altLang="ja-JP" b="1" baseline="-25000" dirty="0">
                    <a:ea typeface="ＭＳ Ｐゴシック" pitchFamily="34" charset="-128"/>
                  </a:rPr>
                  <a:t>2</a:t>
                </a:r>
                <a:endParaRPr lang="en-US" altLang="ja-JP" b="1" dirty="0">
                  <a:ea typeface="ＭＳ Ｐゴシック" pitchFamily="34" charset="-128"/>
                </a:endParaRPr>
              </a:p>
            </p:txBody>
          </p:sp>
        </p:grpSp>
        <p:grpSp>
          <p:nvGrpSpPr>
            <p:cNvPr id="426" name="Groupe 66"/>
            <p:cNvGrpSpPr/>
            <p:nvPr/>
          </p:nvGrpSpPr>
          <p:grpSpPr>
            <a:xfrm>
              <a:off x="2963261" y="2376976"/>
              <a:ext cx="814156" cy="1212920"/>
              <a:chOff x="5221766" y="2509670"/>
              <a:chExt cx="926779" cy="1376185"/>
            </a:xfrm>
          </p:grpSpPr>
          <p:sp>
            <p:nvSpPr>
              <p:cNvPr id="437" name="Rectangle 30"/>
              <p:cNvSpPr>
                <a:spLocks noChangeArrowheads="1"/>
              </p:cNvSpPr>
              <p:nvPr/>
            </p:nvSpPr>
            <p:spPr bwMode="auto">
              <a:xfrm>
                <a:off x="5221766" y="3055770"/>
                <a:ext cx="889000" cy="75247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050" b="1"/>
              </a:p>
            </p:txBody>
          </p:sp>
          <p:sp>
            <p:nvSpPr>
              <p:cNvPr id="438" name="Line 31"/>
              <p:cNvSpPr>
                <a:spLocks noChangeShapeType="1"/>
              </p:cNvSpPr>
              <p:nvPr/>
            </p:nvSpPr>
            <p:spPr bwMode="auto">
              <a:xfrm flipV="1">
                <a:off x="5666266" y="2509670"/>
                <a:ext cx="0" cy="54610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 sz="1100" b="1"/>
              </a:p>
            </p:txBody>
          </p:sp>
          <p:sp>
            <p:nvSpPr>
              <p:cNvPr id="439" name="Text Box 32"/>
              <p:cNvSpPr txBox="1">
                <a:spLocks noChangeArrowheads="1"/>
              </p:cNvSpPr>
              <p:nvPr/>
            </p:nvSpPr>
            <p:spPr bwMode="auto">
              <a:xfrm>
                <a:off x="5353530" y="3143081"/>
                <a:ext cx="795015" cy="742774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ja-JP" b="1">
                    <a:ea typeface="ＭＳ Ｐゴシック" pitchFamily="34" charset="-128"/>
                  </a:rPr>
                  <a:t>U</a:t>
                </a:r>
                <a:r>
                  <a:rPr lang="en-US" altLang="ja-JP" b="1" baseline="-25000">
                    <a:ea typeface="ＭＳ Ｐゴシック" pitchFamily="34" charset="-128"/>
                  </a:rPr>
                  <a:t>1</a:t>
                </a:r>
                <a:endParaRPr lang="en-US" altLang="ja-JP" b="1">
                  <a:ea typeface="ＭＳ Ｐゴシック" pitchFamily="34" charset="-128"/>
                </a:endParaRPr>
              </a:p>
            </p:txBody>
          </p:sp>
        </p:grpSp>
        <p:grpSp>
          <p:nvGrpSpPr>
            <p:cNvPr id="427" name="Groupe 72"/>
            <p:cNvGrpSpPr/>
            <p:nvPr/>
          </p:nvGrpSpPr>
          <p:grpSpPr>
            <a:xfrm>
              <a:off x="318856" y="1032982"/>
              <a:ext cx="1799666" cy="1411288"/>
              <a:chOff x="7181900" y="980728"/>
              <a:chExt cx="1799666" cy="1411288"/>
            </a:xfrm>
          </p:grpSpPr>
          <p:sp>
            <p:nvSpPr>
              <p:cNvPr id="429" name="Text Box 38"/>
              <p:cNvSpPr txBox="1">
                <a:spLocks noChangeArrowheads="1"/>
              </p:cNvSpPr>
              <p:nvPr/>
            </p:nvSpPr>
            <p:spPr bwMode="auto">
              <a:xfrm>
                <a:off x="7181900" y="1210917"/>
                <a:ext cx="530701" cy="709209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2000">
                    <a:solidFill>
                      <a:srgbClr val="0000FF"/>
                    </a:solidFill>
                  </a:rPr>
                  <a:t>0</a:t>
                </a:r>
                <a:endParaRPr lang="fr-FR" sz="1200"/>
              </a:p>
            </p:txBody>
          </p:sp>
          <p:sp>
            <p:nvSpPr>
              <p:cNvPr id="430" name="Line 40"/>
              <p:cNvSpPr>
                <a:spLocks noChangeShapeType="1"/>
              </p:cNvSpPr>
              <p:nvPr/>
            </p:nvSpPr>
            <p:spPr bwMode="auto">
              <a:xfrm flipV="1">
                <a:off x="8043913" y="1428403"/>
                <a:ext cx="0" cy="838200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431" name="Rectangle 41"/>
              <p:cNvSpPr>
                <a:spLocks noChangeArrowheads="1"/>
              </p:cNvSpPr>
              <p:nvPr/>
            </p:nvSpPr>
            <p:spPr bwMode="auto">
              <a:xfrm>
                <a:off x="8450865" y="1245841"/>
                <a:ext cx="530701" cy="70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r-FR" sz="200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432" name="Arc 42"/>
              <p:cNvSpPr>
                <a:spLocks/>
              </p:cNvSpPr>
              <p:nvPr/>
            </p:nvSpPr>
            <p:spPr bwMode="auto">
              <a:xfrm rot="7848770" flipH="1" flipV="1">
                <a:off x="7712125" y="1256954"/>
                <a:ext cx="687387" cy="773112"/>
              </a:xfrm>
              <a:custGeom>
                <a:avLst/>
                <a:gdLst>
                  <a:gd name="T0" fmla="*/ 0 w 21598"/>
                  <a:gd name="T1" fmla="*/ 0 h 21600"/>
                  <a:gd name="T2" fmla="*/ 687387 w 21598"/>
                  <a:gd name="T3" fmla="*/ 762052 h 21600"/>
                  <a:gd name="T4" fmla="*/ 0 w 21598"/>
                  <a:gd name="T5" fmla="*/ 773112 h 21600"/>
                  <a:gd name="T6" fmla="*/ 0 60000 65536"/>
                  <a:gd name="T7" fmla="*/ 0 60000 65536"/>
                  <a:gd name="T8" fmla="*/ 0 60000 65536"/>
                  <a:gd name="T9" fmla="*/ 0 w 21598"/>
                  <a:gd name="T10" fmla="*/ 0 h 21600"/>
                  <a:gd name="T11" fmla="*/ 21598 w 2159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8" h="21600" fill="none" extrusionOk="0">
                    <a:moveTo>
                      <a:pt x="-1" y="0"/>
                    </a:moveTo>
                    <a:cubicBezTo>
                      <a:pt x="11808" y="0"/>
                      <a:pt x="21428" y="9483"/>
                      <a:pt x="21597" y="21291"/>
                    </a:cubicBezTo>
                  </a:path>
                  <a:path w="21598" h="21600" stroke="0" extrusionOk="0">
                    <a:moveTo>
                      <a:pt x="-1" y="0"/>
                    </a:moveTo>
                    <a:cubicBezTo>
                      <a:pt x="11808" y="0"/>
                      <a:pt x="21428" y="9483"/>
                      <a:pt x="21597" y="21291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433" name="Line 43"/>
              <p:cNvSpPr>
                <a:spLocks noChangeShapeType="1"/>
              </p:cNvSpPr>
              <p:nvPr/>
            </p:nvSpPr>
            <p:spPr bwMode="auto">
              <a:xfrm>
                <a:off x="7464475" y="1588741"/>
                <a:ext cx="142875" cy="133350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434" name="Line 44"/>
              <p:cNvSpPr>
                <a:spLocks noChangeShapeType="1"/>
              </p:cNvSpPr>
              <p:nvPr/>
            </p:nvSpPr>
            <p:spPr bwMode="auto">
              <a:xfrm flipV="1">
                <a:off x="8510638" y="1558578"/>
                <a:ext cx="127000" cy="157163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435" name="Rectangle 45"/>
              <p:cNvSpPr>
                <a:spLocks noChangeArrowheads="1"/>
              </p:cNvSpPr>
              <p:nvPr/>
            </p:nvSpPr>
            <p:spPr bwMode="auto">
              <a:xfrm>
                <a:off x="7793589" y="980728"/>
                <a:ext cx="511767" cy="70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r-FR" sz="2000">
                    <a:solidFill>
                      <a:srgbClr val="FF9900"/>
                    </a:solidFill>
                  </a:rPr>
                  <a:t>?</a:t>
                </a:r>
              </a:p>
            </p:txBody>
          </p:sp>
          <p:sp>
            <p:nvSpPr>
              <p:cNvPr id="436" name="Rectangle 46"/>
              <p:cNvSpPr>
                <a:spLocks noChangeArrowheads="1"/>
              </p:cNvSpPr>
              <p:nvPr/>
            </p:nvSpPr>
            <p:spPr bwMode="auto">
              <a:xfrm>
                <a:off x="7183488" y="1017241"/>
                <a:ext cx="1711325" cy="1374775"/>
              </a:xfrm>
              <a:prstGeom prst="rect">
                <a:avLst/>
              </a:prstGeom>
              <a:noFill/>
              <a:ln w="38100">
                <a:solidFill>
                  <a:srgbClr val="FF99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200"/>
              </a:p>
            </p:txBody>
          </p:sp>
        </p:grpSp>
        <p:sp>
          <p:nvSpPr>
            <p:cNvPr id="428" name="Line 26"/>
            <p:cNvSpPr>
              <a:spLocks noChangeShapeType="1"/>
            </p:cNvSpPr>
            <p:nvPr/>
          </p:nvSpPr>
          <p:spPr bwMode="auto">
            <a:xfrm flipH="1" flipV="1">
              <a:off x="2034302" y="1744353"/>
              <a:ext cx="671116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 sz="1400"/>
            </a:p>
          </p:txBody>
        </p:sp>
      </p:grpSp>
      <p:sp>
        <p:nvSpPr>
          <p:cNvPr id="518" name="ZoneTexte 517"/>
          <p:cNvSpPr txBox="1"/>
          <p:nvPr/>
        </p:nvSpPr>
        <p:spPr>
          <a:xfrm>
            <a:off x="538759" y="3200748"/>
            <a:ext cx="26780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demonstration</a:t>
            </a:r>
            <a:r>
              <a:rPr lang="fr-FR" sz="1600" dirty="0"/>
              <a:t> of the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</a:rPr>
              <a:t>Grover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</a:rPr>
              <a:t>search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 quantum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</a:rPr>
              <a:t>algorithm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600" dirty="0"/>
              <a:t>(</a:t>
            </a:r>
            <a:r>
              <a:rPr lang="fr-FR" sz="1600" dirty="0" err="1"/>
              <a:t>here</a:t>
            </a:r>
            <a:r>
              <a:rPr lang="fr-FR" sz="1600" dirty="0"/>
              <a:t>: </a:t>
            </a:r>
            <a:r>
              <a:rPr lang="fr-FR" sz="1600" dirty="0" err="1"/>
              <a:t>find</a:t>
            </a:r>
            <a:r>
              <a:rPr lang="fr-FR" sz="1600" dirty="0"/>
              <a:t>  1 state out of  4 </a:t>
            </a:r>
          </a:p>
          <a:p>
            <a:r>
              <a:rPr lang="fr-FR" sz="1600" dirty="0"/>
              <a:t>in a single  identification call ) 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3975704" y="3338842"/>
            <a:ext cx="4983906" cy="1608193"/>
            <a:chOff x="2655168" y="4511538"/>
            <a:chExt cx="6073948" cy="1941798"/>
          </a:xfrm>
        </p:grpSpPr>
        <p:grpSp>
          <p:nvGrpSpPr>
            <p:cNvPr id="521" name="Gruppieren 44"/>
            <p:cNvGrpSpPr>
              <a:grpSpLocks noChangeAspect="1"/>
            </p:cNvGrpSpPr>
            <p:nvPr/>
          </p:nvGrpSpPr>
          <p:grpSpPr>
            <a:xfrm>
              <a:off x="2655168" y="4834333"/>
              <a:ext cx="6073948" cy="1407314"/>
              <a:chOff x="2062079" y="260648"/>
              <a:chExt cx="6789037" cy="2022811"/>
            </a:xfrm>
          </p:grpSpPr>
          <p:cxnSp>
            <p:nvCxnSpPr>
              <p:cNvPr id="522" name="Gerade Verbindung 8"/>
              <p:cNvCxnSpPr/>
              <p:nvPr/>
            </p:nvCxnSpPr>
            <p:spPr>
              <a:xfrm>
                <a:off x="2422119" y="1196752"/>
                <a:ext cx="561662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Gerade Verbindung 9"/>
              <p:cNvCxnSpPr/>
              <p:nvPr/>
            </p:nvCxnSpPr>
            <p:spPr>
              <a:xfrm>
                <a:off x="2350111" y="1988840"/>
                <a:ext cx="568863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4" name="Rechteck 10"/>
              <p:cNvSpPr/>
              <p:nvPr/>
            </p:nvSpPr>
            <p:spPr>
              <a:xfrm>
                <a:off x="2062079" y="913202"/>
                <a:ext cx="576064" cy="5715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|0&gt;</a:t>
                </a:r>
              </a:p>
            </p:txBody>
          </p:sp>
          <p:sp>
            <p:nvSpPr>
              <p:cNvPr id="525" name="Rechteck 11"/>
              <p:cNvSpPr/>
              <p:nvPr/>
            </p:nvSpPr>
            <p:spPr>
              <a:xfrm>
                <a:off x="2062079" y="1700808"/>
                <a:ext cx="576064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|0&gt;</a:t>
                </a:r>
              </a:p>
            </p:txBody>
          </p:sp>
          <p:sp>
            <p:nvSpPr>
              <p:cNvPr id="526" name="Rechteck 12"/>
              <p:cNvSpPr/>
              <p:nvPr/>
            </p:nvSpPr>
            <p:spPr>
              <a:xfrm>
                <a:off x="2915816" y="908720"/>
                <a:ext cx="576064" cy="5715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Y</a:t>
                </a:r>
                <a:r>
                  <a:rPr lang="de-DE" sz="1200" i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/2</a:t>
                </a:r>
                <a:endParaRPr lang="de-DE" sz="1200" baseline="-25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7" name="Rechteck 13"/>
              <p:cNvSpPr/>
              <p:nvPr/>
            </p:nvSpPr>
            <p:spPr>
              <a:xfrm>
                <a:off x="2915816" y="1700808"/>
                <a:ext cx="576064" cy="5715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Y</a:t>
                </a:r>
                <a:r>
                  <a:rPr lang="de-DE" sz="1200" i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/2</a:t>
                </a:r>
                <a:endParaRPr lang="de-DE" sz="1200" baseline="-25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8" name="Rechteck 14"/>
              <p:cNvSpPr/>
              <p:nvPr/>
            </p:nvSpPr>
            <p:spPr>
              <a:xfrm>
                <a:off x="3779912" y="908720"/>
                <a:ext cx="936104" cy="13681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de-DE" sz="12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iSWAP</a:t>
                </a:r>
                <a:endParaRPr lang="de-DE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3" name="Rechteck 15"/>
              <p:cNvSpPr/>
              <p:nvPr/>
            </p:nvSpPr>
            <p:spPr>
              <a:xfrm>
                <a:off x="5014407" y="908720"/>
                <a:ext cx="648072" cy="5715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Z</a:t>
                </a:r>
                <a:r>
                  <a:rPr lang="de-DE" sz="1200" baseline="-25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±</a:t>
                </a:r>
                <a:r>
                  <a:rPr lang="de-DE" sz="1200" i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/2</a:t>
                </a:r>
                <a:endParaRPr lang="de-DE" sz="1200" baseline="-25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4" name="Rechteck 16"/>
              <p:cNvSpPr/>
              <p:nvPr/>
            </p:nvSpPr>
            <p:spPr>
              <a:xfrm>
                <a:off x="5014407" y="1700808"/>
                <a:ext cx="648072" cy="5715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Z</a:t>
                </a:r>
                <a:r>
                  <a:rPr lang="de-DE" sz="1200" baseline="-25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±</a:t>
                </a:r>
                <a:r>
                  <a:rPr lang="de-DE" sz="1200" i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/2</a:t>
                </a:r>
                <a:endParaRPr lang="de-DE" sz="1200" baseline="-25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9" name="Rechteck 17"/>
              <p:cNvSpPr/>
              <p:nvPr/>
            </p:nvSpPr>
            <p:spPr>
              <a:xfrm>
                <a:off x="5950511" y="908720"/>
                <a:ext cx="936104" cy="13681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de-DE" sz="12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iSWAP</a:t>
                </a:r>
                <a:endParaRPr lang="de-DE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0" name="Rechteck 18"/>
              <p:cNvSpPr/>
              <p:nvPr/>
            </p:nvSpPr>
            <p:spPr>
              <a:xfrm>
                <a:off x="7174647" y="908720"/>
                <a:ext cx="576064" cy="5715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de-DE" sz="1200" i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/2</a:t>
                </a:r>
                <a:endParaRPr lang="de-DE" sz="1200" baseline="-25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5" name="Rechteck 19"/>
              <p:cNvSpPr/>
              <p:nvPr/>
            </p:nvSpPr>
            <p:spPr>
              <a:xfrm>
                <a:off x="7174647" y="1700808"/>
                <a:ext cx="576064" cy="5715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de-DE" sz="1200" i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/2</a:t>
                </a:r>
                <a:endParaRPr lang="de-DE" sz="1200" baseline="-25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6" name="Textfeld 23"/>
              <p:cNvSpPr txBox="1"/>
              <p:nvPr/>
            </p:nvSpPr>
            <p:spPr>
              <a:xfrm>
                <a:off x="7872427" y="260648"/>
                <a:ext cx="978689" cy="454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50" dirty="0" err="1">
                    <a:latin typeface="Arial" pitchFamily="34" charset="0"/>
                    <a:cs typeface="Arial" pitchFamily="34" charset="0"/>
                  </a:rPr>
                  <a:t>Readout</a:t>
                </a:r>
                <a:endParaRPr lang="de-DE" sz="105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1" name="Geschweifte Klammer links 24"/>
              <p:cNvSpPr/>
              <p:nvPr/>
            </p:nvSpPr>
            <p:spPr>
              <a:xfrm rot="5400000">
                <a:off x="2674147" y="8620"/>
                <a:ext cx="216024" cy="1440160"/>
              </a:xfrm>
              <a:prstGeom prst="leftBrac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2" name="Geschweifte Klammer links 25"/>
              <p:cNvSpPr/>
              <p:nvPr/>
            </p:nvSpPr>
            <p:spPr>
              <a:xfrm rot="5400000">
                <a:off x="4618363" y="-207404"/>
                <a:ext cx="216024" cy="1872208"/>
              </a:xfrm>
              <a:prstGeom prst="leftBrac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7" name="Geschweifte Klammer links 26"/>
              <p:cNvSpPr/>
              <p:nvPr/>
            </p:nvSpPr>
            <p:spPr>
              <a:xfrm rot="5400000">
                <a:off x="6742599" y="-171400"/>
                <a:ext cx="216024" cy="1800200"/>
              </a:xfrm>
              <a:prstGeom prst="leftBrac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8" name="Geschweifte Klammer links 27"/>
              <p:cNvSpPr/>
              <p:nvPr/>
            </p:nvSpPr>
            <p:spPr>
              <a:xfrm rot="5400000">
                <a:off x="8182759" y="404664"/>
                <a:ext cx="216024" cy="648072"/>
              </a:xfrm>
              <a:prstGeom prst="leftBrac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563" name="Gruppieren 28"/>
              <p:cNvGrpSpPr/>
              <p:nvPr/>
            </p:nvGrpSpPr>
            <p:grpSpPr>
              <a:xfrm>
                <a:off x="8007831" y="1659622"/>
                <a:ext cx="680415" cy="623837"/>
                <a:chOff x="2937204" y="1258486"/>
                <a:chExt cx="680415" cy="623837"/>
              </a:xfrm>
            </p:grpSpPr>
            <p:sp>
              <p:nvSpPr>
                <p:cNvPr id="573" name="Rectangle à coins arrondis 70"/>
                <p:cNvSpPr/>
                <p:nvPr/>
              </p:nvSpPr>
              <p:spPr>
                <a:xfrm>
                  <a:off x="2937204" y="1268760"/>
                  <a:ext cx="576064" cy="61356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578" name="Connecteur droit avec flèche 72"/>
                <p:cNvCxnSpPr/>
                <p:nvPr/>
              </p:nvCxnSpPr>
              <p:spPr>
                <a:xfrm flipV="1">
                  <a:off x="3231966" y="1597979"/>
                  <a:ext cx="0" cy="2160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headEnd type="diamond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9" name="Rectangle 73"/>
                <p:cNvSpPr/>
                <p:nvPr/>
              </p:nvSpPr>
              <p:spPr>
                <a:xfrm>
                  <a:off x="2943326" y="1258486"/>
                  <a:ext cx="354181" cy="4406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000" dirty="0"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584" name="Rectangle 74"/>
                <p:cNvSpPr/>
                <p:nvPr/>
              </p:nvSpPr>
              <p:spPr>
                <a:xfrm>
                  <a:off x="3263438" y="1258486"/>
                  <a:ext cx="354181" cy="4406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000" dirty="0">
                      <a:latin typeface="Arial" pitchFamily="34" charset="0"/>
                      <a:cs typeface="Arial" pitchFamily="34" charset="0"/>
                    </a:rPr>
                    <a:t>1</a:t>
                  </a:r>
                </a:p>
              </p:txBody>
            </p:sp>
            <p:cxnSp>
              <p:nvCxnSpPr>
                <p:cNvPr id="585" name="Gerade Verbindung 33"/>
                <p:cNvCxnSpPr/>
                <p:nvPr/>
              </p:nvCxnSpPr>
              <p:spPr>
                <a:xfrm flipV="1">
                  <a:off x="3223170" y="1475885"/>
                  <a:ext cx="0" cy="7200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0" name="Gerade Verbindung 34"/>
                <p:cNvCxnSpPr/>
                <p:nvPr/>
              </p:nvCxnSpPr>
              <p:spPr>
                <a:xfrm flipV="1">
                  <a:off x="3337590" y="1527039"/>
                  <a:ext cx="37864" cy="689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1" name="Gerade Verbindung 35"/>
                <p:cNvCxnSpPr/>
                <p:nvPr/>
              </p:nvCxnSpPr>
              <p:spPr>
                <a:xfrm flipH="1" flipV="1">
                  <a:off x="3083702" y="1518655"/>
                  <a:ext cx="37864" cy="75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4" name="Gruppieren 36"/>
              <p:cNvGrpSpPr/>
              <p:nvPr/>
            </p:nvGrpSpPr>
            <p:grpSpPr>
              <a:xfrm>
                <a:off x="8007831" y="915307"/>
                <a:ext cx="680415" cy="623837"/>
                <a:chOff x="2937204" y="1258486"/>
                <a:chExt cx="680415" cy="623837"/>
              </a:xfrm>
            </p:grpSpPr>
            <p:sp>
              <p:nvSpPr>
                <p:cNvPr id="566" name="Rectangle à coins arrondis 70"/>
                <p:cNvSpPr/>
                <p:nvPr/>
              </p:nvSpPr>
              <p:spPr>
                <a:xfrm>
                  <a:off x="2937204" y="1268760"/>
                  <a:ext cx="576064" cy="61356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567" name="Connecteur droit avec flèche 72"/>
                <p:cNvCxnSpPr/>
                <p:nvPr/>
              </p:nvCxnSpPr>
              <p:spPr>
                <a:xfrm flipV="1">
                  <a:off x="3231966" y="1597979"/>
                  <a:ext cx="0" cy="21602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headEnd type="diamond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8" name="Rectangle 73"/>
                <p:cNvSpPr/>
                <p:nvPr/>
              </p:nvSpPr>
              <p:spPr>
                <a:xfrm>
                  <a:off x="2943326" y="1258486"/>
                  <a:ext cx="354181" cy="4406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000" dirty="0"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569" name="Rectangle 74"/>
                <p:cNvSpPr/>
                <p:nvPr/>
              </p:nvSpPr>
              <p:spPr>
                <a:xfrm>
                  <a:off x="3263438" y="1258486"/>
                  <a:ext cx="354181" cy="4406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000" dirty="0">
                      <a:latin typeface="Arial" pitchFamily="34" charset="0"/>
                      <a:cs typeface="Arial" pitchFamily="34" charset="0"/>
                    </a:rPr>
                    <a:t>1</a:t>
                  </a:r>
                </a:p>
              </p:txBody>
            </p:sp>
            <p:cxnSp>
              <p:nvCxnSpPr>
                <p:cNvPr id="570" name="Gerade Verbindung 41"/>
                <p:cNvCxnSpPr/>
                <p:nvPr/>
              </p:nvCxnSpPr>
              <p:spPr>
                <a:xfrm flipV="1">
                  <a:off x="3223170" y="1475885"/>
                  <a:ext cx="0" cy="7200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1" name="Gerade Verbindung 42"/>
                <p:cNvCxnSpPr/>
                <p:nvPr/>
              </p:nvCxnSpPr>
              <p:spPr>
                <a:xfrm flipV="1">
                  <a:off x="3337590" y="1527039"/>
                  <a:ext cx="37864" cy="689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2" name="Gerade Verbindung 43"/>
                <p:cNvCxnSpPr/>
                <p:nvPr/>
              </p:nvCxnSpPr>
              <p:spPr>
                <a:xfrm flipH="1" flipV="1">
                  <a:off x="3083702" y="1518655"/>
                  <a:ext cx="37864" cy="75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96" name="ZoneTexte 595"/>
            <p:cNvSpPr txBox="1"/>
            <p:nvPr/>
          </p:nvSpPr>
          <p:spPr>
            <a:xfrm>
              <a:off x="4315269" y="4511538"/>
              <a:ext cx="847706" cy="371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Oracle </a:t>
              </a:r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2DF391E4-9082-4688-882F-D8A1902219CE}"/>
                </a:ext>
              </a:extLst>
            </p:cNvPr>
            <p:cNvSpPr/>
            <p:nvPr/>
          </p:nvSpPr>
          <p:spPr>
            <a:xfrm>
              <a:off x="3294345" y="4847128"/>
              <a:ext cx="2678219" cy="1606208"/>
            </a:xfrm>
            <a:prstGeom prst="rect">
              <a:avLst/>
            </a:prstGeom>
            <a:solidFill>
              <a:srgbClr val="CCECFF">
                <a:alpha val="2705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602" name="Groupe 601"/>
          <p:cNvGrpSpPr/>
          <p:nvPr/>
        </p:nvGrpSpPr>
        <p:grpSpPr>
          <a:xfrm>
            <a:off x="1753562" y="4375776"/>
            <a:ext cx="1910860" cy="434667"/>
            <a:chOff x="1006910" y="2334829"/>
            <a:chExt cx="6856784" cy="1350527"/>
          </a:xfrm>
        </p:grpSpPr>
        <p:grpSp>
          <p:nvGrpSpPr>
            <p:cNvPr id="603" name="Groupe 602"/>
            <p:cNvGrpSpPr/>
            <p:nvPr/>
          </p:nvGrpSpPr>
          <p:grpSpPr>
            <a:xfrm>
              <a:off x="1006910" y="2334829"/>
              <a:ext cx="6856784" cy="1315568"/>
              <a:chOff x="739552" y="4653136"/>
              <a:chExt cx="7432848" cy="1590676"/>
            </a:xfrm>
          </p:grpSpPr>
          <p:pic>
            <p:nvPicPr>
              <p:cNvPr id="609" name="Picture 7" descr="https://encrypted-tbn3.gstatic.com/images?q=tbn:ANd9GcTtLCSsEcscHuJ1Lu0B293UezLlat4OS6hO-xA_vStw98yCEn-U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rot="10800000">
                <a:off x="739552" y="4653137"/>
                <a:ext cx="1600200" cy="1590675"/>
              </a:xfrm>
              <a:prstGeom prst="rect">
                <a:avLst/>
              </a:prstGeom>
              <a:noFill/>
            </p:spPr>
          </p:pic>
          <p:pic>
            <p:nvPicPr>
              <p:cNvPr id="611" name="Picture 13" descr="http://www.beardjuggling.co.uk/content/variations/l/1/67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187824" y="5517232"/>
                <a:ext cx="432048" cy="432048"/>
              </a:xfrm>
              <a:prstGeom prst="rect">
                <a:avLst/>
              </a:prstGeom>
              <a:noFill/>
            </p:spPr>
          </p:pic>
          <p:pic>
            <p:nvPicPr>
              <p:cNvPr id="612" name="Picture 7" descr="https://encrypted-tbn3.gstatic.com/images?q=tbn:ANd9GcTtLCSsEcscHuJ1Lu0B293UezLlat4OS6hO-xA_vStw98yCEn-U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rot="10800000">
                <a:off x="2683768" y="4653137"/>
                <a:ext cx="1600200" cy="1590675"/>
              </a:xfrm>
              <a:prstGeom prst="rect">
                <a:avLst/>
              </a:prstGeom>
              <a:noFill/>
            </p:spPr>
          </p:pic>
          <p:pic>
            <p:nvPicPr>
              <p:cNvPr id="613" name="Picture 7" descr="https://encrypted-tbn3.gstatic.com/images?q=tbn:ANd9GcTtLCSsEcscHuJ1Lu0B293UezLlat4OS6hO-xA_vStw98yCEn-U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rot="10800000">
                <a:off x="4683968" y="4653136"/>
                <a:ext cx="1600200" cy="1590675"/>
              </a:xfrm>
              <a:prstGeom prst="rect">
                <a:avLst/>
              </a:prstGeom>
              <a:noFill/>
            </p:spPr>
          </p:pic>
          <p:pic>
            <p:nvPicPr>
              <p:cNvPr id="614" name="Picture 7" descr="https://encrypted-tbn3.gstatic.com/images?q=tbn:ANd9GcTtLCSsEcscHuJ1Lu0B293UezLlat4OS6hO-xA_vStw98yCEn-U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rot="10800000">
                <a:off x="6572200" y="4653136"/>
                <a:ext cx="1600200" cy="1590675"/>
              </a:xfrm>
              <a:prstGeom prst="rect">
                <a:avLst/>
              </a:prstGeom>
              <a:noFill/>
            </p:spPr>
          </p:pic>
        </p:grpSp>
        <p:pic>
          <p:nvPicPr>
            <p:cNvPr id="60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663" y="3415479"/>
              <a:ext cx="346391" cy="26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612580" y="1128986"/>
            <a:ext cx="2115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Proof of concept of </a:t>
            </a:r>
            <a:endParaRPr lang="fr-F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an </a:t>
            </a:r>
            <a:r>
              <a:rPr lang="fr-FR" b="1" dirty="0" err="1" smtClean="0">
                <a:solidFill>
                  <a:schemeClr val="accent1">
                    <a:lumMod val="50000"/>
                  </a:schemeClr>
                </a:solidFill>
              </a:rPr>
              <a:t>elementary</a:t>
            </a:r>
            <a:endParaRPr lang="fr-FR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two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qubit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processor</a:t>
            </a:r>
          </a:p>
        </p:txBody>
      </p:sp>
      <p:pic>
        <p:nvPicPr>
          <p:cNvPr id="113" name="Picture 4" descr="E:\these\soutenance\processor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 t="12251" r="4546" b="12757"/>
          <a:stretch/>
        </p:blipFill>
        <p:spPr bwMode="auto">
          <a:xfrm>
            <a:off x="4116531" y="5328234"/>
            <a:ext cx="5249324" cy="120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911564" y="5616213"/>
            <a:ext cx="2191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</a:t>
            </a:r>
            <a:r>
              <a:rPr lang="fr-F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qubit</a:t>
            </a:r>
            <a:r>
              <a:rPr lang="fr-F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processor  </a:t>
            </a:r>
            <a:r>
              <a:rPr lang="fr-F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</a:t>
            </a:r>
            <a:r>
              <a:rPr lang="fr-F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ctr"/>
            <a:r>
              <a:rPr lang="fr-FR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multiplexed</a:t>
            </a:r>
            <a:r>
              <a:rPr lang="fr-F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readout</a:t>
            </a:r>
            <a:r>
              <a:rPr lang="fr-F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998028" y="3953449"/>
            <a:ext cx="1584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Proof of </a:t>
            </a:r>
            <a:r>
              <a:rPr lang="fr-FR" sz="1200" b="1" dirty="0" err="1"/>
              <a:t>principle</a:t>
            </a:r>
            <a:r>
              <a:rPr lang="fr-FR" sz="1200" b="1" dirty="0"/>
              <a:t>  of </a:t>
            </a:r>
          </a:p>
          <a:p>
            <a:r>
              <a:rPr lang="fr-FR" sz="1200" b="1" dirty="0"/>
              <a:t>quantum </a:t>
            </a:r>
            <a:r>
              <a:rPr lang="fr-FR" sz="1200" b="1" dirty="0" err="1" smtClean="0"/>
              <a:t>acceleration</a:t>
            </a:r>
            <a:endParaRPr lang="fr-FR" sz="1200" b="1" dirty="0"/>
          </a:p>
        </p:txBody>
      </p:sp>
      <p:grpSp>
        <p:nvGrpSpPr>
          <p:cNvPr id="17" name="Groupe 16"/>
          <p:cNvGrpSpPr/>
          <p:nvPr/>
        </p:nvGrpSpPr>
        <p:grpSpPr>
          <a:xfrm>
            <a:off x="2568633" y="4221089"/>
            <a:ext cx="3831809" cy="906711"/>
            <a:chOff x="1065040" y="4221088"/>
            <a:chExt cx="3811401" cy="858273"/>
          </a:xfrm>
        </p:grpSpPr>
        <p:sp>
          <p:nvSpPr>
            <p:cNvPr id="9" name="Forme libre 8"/>
            <p:cNvSpPr/>
            <p:nvPr/>
          </p:nvSpPr>
          <p:spPr>
            <a:xfrm>
              <a:off x="1065040" y="4366901"/>
              <a:ext cx="3504426" cy="712460"/>
            </a:xfrm>
            <a:custGeom>
              <a:avLst/>
              <a:gdLst>
                <a:gd name="connsiteX0" fmla="*/ 0 w 3563597"/>
                <a:gd name="connsiteY0" fmla="*/ 452927 h 897308"/>
                <a:gd name="connsiteX1" fmla="*/ 59821 w 3563597"/>
                <a:gd name="connsiteY1" fmla="*/ 546931 h 897308"/>
                <a:gd name="connsiteX2" fmla="*/ 76913 w 3563597"/>
                <a:gd name="connsiteY2" fmla="*/ 572568 h 897308"/>
                <a:gd name="connsiteX3" fmla="*/ 128187 w 3563597"/>
                <a:gd name="connsiteY3" fmla="*/ 606751 h 897308"/>
                <a:gd name="connsiteX4" fmla="*/ 145279 w 3563597"/>
                <a:gd name="connsiteY4" fmla="*/ 632389 h 897308"/>
                <a:gd name="connsiteX5" fmla="*/ 196554 w 3563597"/>
                <a:gd name="connsiteY5" fmla="*/ 666572 h 897308"/>
                <a:gd name="connsiteX6" fmla="*/ 239283 w 3563597"/>
                <a:gd name="connsiteY6" fmla="*/ 700755 h 897308"/>
                <a:gd name="connsiteX7" fmla="*/ 264920 w 3563597"/>
                <a:gd name="connsiteY7" fmla="*/ 726392 h 897308"/>
                <a:gd name="connsiteX8" fmla="*/ 316195 w 3563597"/>
                <a:gd name="connsiteY8" fmla="*/ 760576 h 897308"/>
                <a:gd name="connsiteX9" fmla="*/ 341832 w 3563597"/>
                <a:gd name="connsiteY9" fmla="*/ 777667 h 897308"/>
                <a:gd name="connsiteX10" fmla="*/ 367470 w 3563597"/>
                <a:gd name="connsiteY10" fmla="*/ 786213 h 897308"/>
                <a:gd name="connsiteX11" fmla="*/ 393107 w 3563597"/>
                <a:gd name="connsiteY11" fmla="*/ 803305 h 897308"/>
                <a:gd name="connsiteX12" fmla="*/ 452927 w 3563597"/>
                <a:gd name="connsiteY12" fmla="*/ 820396 h 897308"/>
                <a:gd name="connsiteX13" fmla="*/ 504202 w 3563597"/>
                <a:gd name="connsiteY13" fmla="*/ 837488 h 897308"/>
                <a:gd name="connsiteX14" fmla="*/ 529840 w 3563597"/>
                <a:gd name="connsiteY14" fmla="*/ 846034 h 897308"/>
                <a:gd name="connsiteX15" fmla="*/ 649481 w 3563597"/>
                <a:gd name="connsiteY15" fmla="*/ 863125 h 897308"/>
                <a:gd name="connsiteX16" fmla="*/ 803305 w 3563597"/>
                <a:gd name="connsiteY16" fmla="*/ 880217 h 897308"/>
                <a:gd name="connsiteX17" fmla="*/ 1153683 w 3563597"/>
                <a:gd name="connsiteY17" fmla="*/ 897308 h 897308"/>
                <a:gd name="connsiteX18" fmla="*/ 1555335 w 3563597"/>
                <a:gd name="connsiteY18" fmla="*/ 888763 h 897308"/>
                <a:gd name="connsiteX19" fmla="*/ 1606610 w 3563597"/>
                <a:gd name="connsiteY19" fmla="*/ 880217 h 897308"/>
                <a:gd name="connsiteX20" fmla="*/ 1734797 w 3563597"/>
                <a:gd name="connsiteY20" fmla="*/ 871671 h 897308"/>
                <a:gd name="connsiteX21" fmla="*/ 1803163 w 3563597"/>
                <a:gd name="connsiteY21" fmla="*/ 863125 h 897308"/>
                <a:gd name="connsiteX22" fmla="*/ 1965533 w 3563597"/>
                <a:gd name="connsiteY22" fmla="*/ 846034 h 897308"/>
                <a:gd name="connsiteX23" fmla="*/ 2119357 w 3563597"/>
                <a:gd name="connsiteY23" fmla="*/ 828942 h 897308"/>
                <a:gd name="connsiteX24" fmla="*/ 2179178 w 3563597"/>
                <a:gd name="connsiteY24" fmla="*/ 820396 h 897308"/>
                <a:gd name="connsiteX25" fmla="*/ 2375731 w 3563597"/>
                <a:gd name="connsiteY25" fmla="*/ 803305 h 897308"/>
                <a:gd name="connsiteX26" fmla="*/ 2452643 w 3563597"/>
                <a:gd name="connsiteY26" fmla="*/ 786213 h 897308"/>
                <a:gd name="connsiteX27" fmla="*/ 2478281 w 3563597"/>
                <a:gd name="connsiteY27" fmla="*/ 777667 h 897308"/>
                <a:gd name="connsiteX28" fmla="*/ 2546647 w 3563597"/>
                <a:gd name="connsiteY28" fmla="*/ 760576 h 897308"/>
                <a:gd name="connsiteX29" fmla="*/ 2632105 w 3563597"/>
                <a:gd name="connsiteY29" fmla="*/ 743484 h 897308"/>
                <a:gd name="connsiteX30" fmla="*/ 2683380 w 3563597"/>
                <a:gd name="connsiteY30" fmla="*/ 717847 h 897308"/>
                <a:gd name="connsiteX31" fmla="*/ 2751746 w 3563597"/>
                <a:gd name="connsiteY31" fmla="*/ 700755 h 897308"/>
                <a:gd name="connsiteX32" fmla="*/ 2854296 w 3563597"/>
                <a:gd name="connsiteY32" fmla="*/ 683663 h 897308"/>
                <a:gd name="connsiteX33" fmla="*/ 2879933 w 3563597"/>
                <a:gd name="connsiteY33" fmla="*/ 675118 h 897308"/>
                <a:gd name="connsiteX34" fmla="*/ 2931208 w 3563597"/>
                <a:gd name="connsiteY34" fmla="*/ 640935 h 897308"/>
                <a:gd name="connsiteX35" fmla="*/ 2982483 w 3563597"/>
                <a:gd name="connsiteY35" fmla="*/ 615297 h 897308"/>
                <a:gd name="connsiteX36" fmla="*/ 3042303 w 3563597"/>
                <a:gd name="connsiteY36" fmla="*/ 555477 h 897308"/>
                <a:gd name="connsiteX37" fmla="*/ 3102124 w 3563597"/>
                <a:gd name="connsiteY37" fmla="*/ 512748 h 897308"/>
                <a:gd name="connsiteX38" fmla="*/ 3127761 w 3563597"/>
                <a:gd name="connsiteY38" fmla="*/ 487110 h 897308"/>
                <a:gd name="connsiteX39" fmla="*/ 3161944 w 3563597"/>
                <a:gd name="connsiteY39" fmla="*/ 452927 h 897308"/>
                <a:gd name="connsiteX40" fmla="*/ 3213219 w 3563597"/>
                <a:gd name="connsiteY40" fmla="*/ 401652 h 897308"/>
                <a:gd name="connsiteX41" fmla="*/ 3230311 w 3563597"/>
                <a:gd name="connsiteY41" fmla="*/ 376015 h 897308"/>
                <a:gd name="connsiteX42" fmla="*/ 3281585 w 3563597"/>
                <a:gd name="connsiteY42" fmla="*/ 341832 h 897308"/>
                <a:gd name="connsiteX43" fmla="*/ 3298677 w 3563597"/>
                <a:gd name="connsiteY43" fmla="*/ 316194 h 897308"/>
                <a:gd name="connsiteX44" fmla="*/ 3324314 w 3563597"/>
                <a:gd name="connsiteY44" fmla="*/ 299103 h 897308"/>
                <a:gd name="connsiteX45" fmla="*/ 3332860 w 3563597"/>
                <a:gd name="connsiteY45" fmla="*/ 273465 h 897308"/>
                <a:gd name="connsiteX46" fmla="*/ 3349952 w 3563597"/>
                <a:gd name="connsiteY46" fmla="*/ 239282 h 897308"/>
                <a:gd name="connsiteX47" fmla="*/ 3358498 w 3563597"/>
                <a:gd name="connsiteY47" fmla="*/ 213645 h 897308"/>
                <a:gd name="connsiteX48" fmla="*/ 3392681 w 3563597"/>
                <a:gd name="connsiteY48" fmla="*/ 162370 h 897308"/>
                <a:gd name="connsiteX49" fmla="*/ 3443955 w 3563597"/>
                <a:gd name="connsiteY49" fmla="*/ 128187 h 897308"/>
                <a:gd name="connsiteX50" fmla="*/ 3452501 w 3563597"/>
                <a:gd name="connsiteY50" fmla="*/ 102549 h 897308"/>
                <a:gd name="connsiteX51" fmla="*/ 3495230 w 3563597"/>
                <a:gd name="connsiteY51" fmla="*/ 59820 h 897308"/>
                <a:gd name="connsiteX52" fmla="*/ 3503776 w 3563597"/>
                <a:gd name="connsiteY52" fmla="*/ 34183 h 897308"/>
                <a:gd name="connsiteX53" fmla="*/ 3563597 w 3563597"/>
                <a:gd name="connsiteY53" fmla="*/ 0 h 89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563597" h="897308">
                  <a:moveTo>
                    <a:pt x="0" y="452927"/>
                  </a:moveTo>
                  <a:cubicBezTo>
                    <a:pt x="48148" y="529964"/>
                    <a:pt x="27832" y="498948"/>
                    <a:pt x="59821" y="546931"/>
                  </a:cubicBezTo>
                  <a:cubicBezTo>
                    <a:pt x="65518" y="555477"/>
                    <a:pt x="68367" y="566871"/>
                    <a:pt x="76913" y="572568"/>
                  </a:cubicBezTo>
                  <a:lnTo>
                    <a:pt x="128187" y="606751"/>
                  </a:lnTo>
                  <a:cubicBezTo>
                    <a:pt x="133884" y="615297"/>
                    <a:pt x="137549" y="625625"/>
                    <a:pt x="145279" y="632389"/>
                  </a:cubicBezTo>
                  <a:cubicBezTo>
                    <a:pt x="160738" y="645916"/>
                    <a:pt x="196554" y="666572"/>
                    <a:pt x="196554" y="666572"/>
                  </a:cubicBezTo>
                  <a:cubicBezTo>
                    <a:pt x="234777" y="723907"/>
                    <a:pt x="189750" y="667733"/>
                    <a:pt x="239283" y="700755"/>
                  </a:cubicBezTo>
                  <a:cubicBezTo>
                    <a:pt x="249339" y="707459"/>
                    <a:pt x="255380" y="718972"/>
                    <a:pt x="264920" y="726392"/>
                  </a:cubicBezTo>
                  <a:cubicBezTo>
                    <a:pt x="281135" y="739003"/>
                    <a:pt x="299103" y="749181"/>
                    <a:pt x="316195" y="760576"/>
                  </a:cubicBezTo>
                  <a:cubicBezTo>
                    <a:pt x="324741" y="766273"/>
                    <a:pt x="332088" y="774419"/>
                    <a:pt x="341832" y="777667"/>
                  </a:cubicBezTo>
                  <a:lnTo>
                    <a:pt x="367470" y="786213"/>
                  </a:lnTo>
                  <a:cubicBezTo>
                    <a:pt x="376016" y="791910"/>
                    <a:pt x="383921" y="798712"/>
                    <a:pt x="393107" y="803305"/>
                  </a:cubicBezTo>
                  <a:cubicBezTo>
                    <a:pt x="407461" y="810482"/>
                    <a:pt x="439245" y="816291"/>
                    <a:pt x="452927" y="820396"/>
                  </a:cubicBezTo>
                  <a:cubicBezTo>
                    <a:pt x="470183" y="825573"/>
                    <a:pt x="487110" y="831791"/>
                    <a:pt x="504202" y="837488"/>
                  </a:cubicBezTo>
                  <a:cubicBezTo>
                    <a:pt x="512748" y="840337"/>
                    <a:pt x="520922" y="844760"/>
                    <a:pt x="529840" y="846034"/>
                  </a:cubicBezTo>
                  <a:cubicBezTo>
                    <a:pt x="569720" y="851731"/>
                    <a:pt x="609744" y="856502"/>
                    <a:pt x="649481" y="863125"/>
                  </a:cubicBezTo>
                  <a:cubicBezTo>
                    <a:pt x="725690" y="875827"/>
                    <a:pt x="701107" y="873169"/>
                    <a:pt x="803305" y="880217"/>
                  </a:cubicBezTo>
                  <a:cubicBezTo>
                    <a:pt x="937554" y="889476"/>
                    <a:pt x="1012025" y="891406"/>
                    <a:pt x="1153683" y="897308"/>
                  </a:cubicBezTo>
                  <a:lnTo>
                    <a:pt x="1555335" y="888763"/>
                  </a:lnTo>
                  <a:cubicBezTo>
                    <a:pt x="1572650" y="888110"/>
                    <a:pt x="1589361" y="881860"/>
                    <a:pt x="1606610" y="880217"/>
                  </a:cubicBezTo>
                  <a:cubicBezTo>
                    <a:pt x="1649241" y="876157"/>
                    <a:pt x="1692134" y="875381"/>
                    <a:pt x="1734797" y="871671"/>
                  </a:cubicBezTo>
                  <a:cubicBezTo>
                    <a:pt x="1757677" y="869681"/>
                    <a:pt x="1780354" y="865808"/>
                    <a:pt x="1803163" y="863125"/>
                  </a:cubicBezTo>
                  <a:cubicBezTo>
                    <a:pt x="1869530" y="855317"/>
                    <a:pt x="1897689" y="852818"/>
                    <a:pt x="1965533" y="846034"/>
                  </a:cubicBezTo>
                  <a:cubicBezTo>
                    <a:pt x="2044440" y="826307"/>
                    <a:pt x="1967793" y="843377"/>
                    <a:pt x="2119357" y="828942"/>
                  </a:cubicBezTo>
                  <a:cubicBezTo>
                    <a:pt x="2139409" y="827032"/>
                    <a:pt x="2159135" y="822400"/>
                    <a:pt x="2179178" y="820396"/>
                  </a:cubicBezTo>
                  <a:cubicBezTo>
                    <a:pt x="2244617" y="813852"/>
                    <a:pt x="2310213" y="809002"/>
                    <a:pt x="2375731" y="803305"/>
                  </a:cubicBezTo>
                  <a:cubicBezTo>
                    <a:pt x="2433446" y="784067"/>
                    <a:pt x="2362402" y="806267"/>
                    <a:pt x="2452643" y="786213"/>
                  </a:cubicBezTo>
                  <a:cubicBezTo>
                    <a:pt x="2461437" y="784259"/>
                    <a:pt x="2469590" y="780037"/>
                    <a:pt x="2478281" y="777667"/>
                  </a:cubicBezTo>
                  <a:cubicBezTo>
                    <a:pt x="2500943" y="771486"/>
                    <a:pt x="2523477" y="764438"/>
                    <a:pt x="2546647" y="760576"/>
                  </a:cubicBezTo>
                  <a:cubicBezTo>
                    <a:pt x="2586938" y="753861"/>
                    <a:pt x="2596410" y="753683"/>
                    <a:pt x="2632105" y="743484"/>
                  </a:cubicBezTo>
                  <a:cubicBezTo>
                    <a:pt x="2682222" y="729164"/>
                    <a:pt x="2633445" y="742814"/>
                    <a:pt x="2683380" y="717847"/>
                  </a:cubicBezTo>
                  <a:cubicBezTo>
                    <a:pt x="2702917" y="708079"/>
                    <a:pt x="2732240" y="705632"/>
                    <a:pt x="2751746" y="700755"/>
                  </a:cubicBezTo>
                  <a:cubicBezTo>
                    <a:pt x="2831920" y="680711"/>
                    <a:pt x="2682342" y="702769"/>
                    <a:pt x="2854296" y="683663"/>
                  </a:cubicBezTo>
                  <a:cubicBezTo>
                    <a:pt x="2862842" y="680815"/>
                    <a:pt x="2872059" y="679493"/>
                    <a:pt x="2879933" y="675118"/>
                  </a:cubicBezTo>
                  <a:cubicBezTo>
                    <a:pt x="2897890" y="665142"/>
                    <a:pt x="2911721" y="647431"/>
                    <a:pt x="2931208" y="640935"/>
                  </a:cubicBezTo>
                  <a:cubicBezTo>
                    <a:pt x="2966589" y="629141"/>
                    <a:pt x="2949350" y="637386"/>
                    <a:pt x="2982483" y="615297"/>
                  </a:cubicBezTo>
                  <a:cubicBezTo>
                    <a:pt x="3021663" y="556527"/>
                    <a:pt x="2997178" y="570517"/>
                    <a:pt x="3042303" y="555477"/>
                  </a:cubicBezTo>
                  <a:cubicBezTo>
                    <a:pt x="3062591" y="541952"/>
                    <a:pt x="3083577" y="528646"/>
                    <a:pt x="3102124" y="512748"/>
                  </a:cubicBezTo>
                  <a:cubicBezTo>
                    <a:pt x="3111300" y="504883"/>
                    <a:pt x="3119215" y="495656"/>
                    <a:pt x="3127761" y="487110"/>
                  </a:cubicBezTo>
                  <a:cubicBezTo>
                    <a:pt x="3145992" y="432418"/>
                    <a:pt x="3120925" y="484831"/>
                    <a:pt x="3161944" y="452927"/>
                  </a:cubicBezTo>
                  <a:cubicBezTo>
                    <a:pt x="3181024" y="438087"/>
                    <a:pt x="3199811" y="421763"/>
                    <a:pt x="3213219" y="401652"/>
                  </a:cubicBezTo>
                  <a:cubicBezTo>
                    <a:pt x="3218916" y="393106"/>
                    <a:pt x="3222581" y="382778"/>
                    <a:pt x="3230311" y="376015"/>
                  </a:cubicBezTo>
                  <a:cubicBezTo>
                    <a:pt x="3245770" y="362488"/>
                    <a:pt x="3281585" y="341832"/>
                    <a:pt x="3281585" y="341832"/>
                  </a:cubicBezTo>
                  <a:cubicBezTo>
                    <a:pt x="3287282" y="333286"/>
                    <a:pt x="3291414" y="323457"/>
                    <a:pt x="3298677" y="316194"/>
                  </a:cubicBezTo>
                  <a:cubicBezTo>
                    <a:pt x="3305939" y="308932"/>
                    <a:pt x="3317898" y="307123"/>
                    <a:pt x="3324314" y="299103"/>
                  </a:cubicBezTo>
                  <a:cubicBezTo>
                    <a:pt x="3329941" y="292069"/>
                    <a:pt x="3329311" y="281745"/>
                    <a:pt x="3332860" y="273465"/>
                  </a:cubicBezTo>
                  <a:cubicBezTo>
                    <a:pt x="3337878" y="261756"/>
                    <a:pt x="3344934" y="250991"/>
                    <a:pt x="3349952" y="239282"/>
                  </a:cubicBezTo>
                  <a:cubicBezTo>
                    <a:pt x="3353501" y="231002"/>
                    <a:pt x="3354123" y="221519"/>
                    <a:pt x="3358498" y="213645"/>
                  </a:cubicBezTo>
                  <a:cubicBezTo>
                    <a:pt x="3368474" y="195688"/>
                    <a:pt x="3375589" y="173764"/>
                    <a:pt x="3392681" y="162370"/>
                  </a:cubicBezTo>
                  <a:lnTo>
                    <a:pt x="3443955" y="128187"/>
                  </a:lnTo>
                  <a:cubicBezTo>
                    <a:pt x="3446804" y="119641"/>
                    <a:pt x="3446873" y="109583"/>
                    <a:pt x="3452501" y="102549"/>
                  </a:cubicBezTo>
                  <a:cubicBezTo>
                    <a:pt x="3498081" y="45575"/>
                    <a:pt x="3461046" y="128190"/>
                    <a:pt x="3495230" y="59820"/>
                  </a:cubicBezTo>
                  <a:cubicBezTo>
                    <a:pt x="3499258" y="51763"/>
                    <a:pt x="3496446" y="39419"/>
                    <a:pt x="3503776" y="34183"/>
                  </a:cubicBezTo>
                  <a:cubicBezTo>
                    <a:pt x="3578076" y="-18887"/>
                    <a:pt x="3540990" y="45215"/>
                    <a:pt x="3563597" y="0"/>
                  </a:cubicBezTo>
                </a:path>
              </a:pathLst>
            </a:custGeom>
            <a:noFill/>
            <a:ln w="28575">
              <a:solidFill>
                <a:srgbClr val="008000">
                  <a:alpha val="4509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 flipV="1">
              <a:off x="4582654" y="4221088"/>
              <a:ext cx="205370" cy="145813"/>
            </a:xfrm>
            <a:prstGeom prst="straightConnector1">
              <a:avLst/>
            </a:prstGeom>
            <a:ln w="28575">
              <a:solidFill>
                <a:srgbClr val="008000">
                  <a:alpha val="45098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avec flèche 124"/>
            <p:cNvCxnSpPr/>
            <p:nvPr/>
          </p:nvCxnSpPr>
          <p:spPr>
            <a:xfrm>
              <a:off x="4569466" y="4402442"/>
              <a:ext cx="306975" cy="113949"/>
            </a:xfrm>
            <a:prstGeom prst="straightConnector1">
              <a:avLst/>
            </a:prstGeom>
            <a:ln w="28575">
              <a:solidFill>
                <a:srgbClr val="008000">
                  <a:alpha val="45098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ZoneTexte 120"/>
          <p:cNvSpPr txBox="1"/>
          <p:nvPr/>
        </p:nvSpPr>
        <p:spPr>
          <a:xfrm>
            <a:off x="51042" y="2614205"/>
            <a:ext cx="3816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Dewes et al., </a:t>
            </a:r>
            <a:r>
              <a:rPr lang="fr-FR" sz="1400" dirty="0" smtClean="0"/>
              <a:t>PRL &amp; PRB 2012  </a:t>
            </a:r>
            <a:endParaRPr lang="fr-FR" sz="1400" dirty="0"/>
          </a:p>
        </p:txBody>
      </p:sp>
      <p:sp>
        <p:nvSpPr>
          <p:cNvPr id="122" name="Espace réservé du numéro de diapositive 23"/>
          <p:cNvSpPr txBox="1">
            <a:spLocks/>
          </p:cNvSpPr>
          <p:nvPr/>
        </p:nvSpPr>
        <p:spPr>
          <a:xfrm>
            <a:off x="8959610" y="62677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EAC97D-B5FF-424C-8C6F-C96C9E0C46A0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23" name="Espace réservé du numéro de diapositive 7"/>
          <p:cNvSpPr txBox="1">
            <a:spLocks/>
          </p:cNvSpPr>
          <p:nvPr/>
        </p:nvSpPr>
        <p:spPr>
          <a:xfrm>
            <a:off x="9675606" y="64126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6F8A541-9775-4F46-B599-0FA7A4F40B51}" type="slidenum">
              <a:rPr lang="fr-FR" smtClean="0"/>
              <a:pPr algn="ctr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5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 txBox="1">
            <a:spLocks/>
          </p:cNvSpPr>
          <p:nvPr/>
        </p:nvSpPr>
        <p:spPr>
          <a:xfrm>
            <a:off x="1738082" y="-66634"/>
            <a:ext cx="8394525" cy="667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The </a:t>
            </a:r>
            <a:r>
              <a:rPr lang="fr-FR" sz="36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scalability</a:t>
            </a:r>
            <a:r>
              <a:rPr lang="fr-FR" sz="3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challenge</a:t>
            </a:r>
            <a:endParaRPr lang="fr-FR" sz="3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124" y="624970"/>
            <a:ext cx="30060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chemeClr val="accent6">
                    <a:lumMod val="50000"/>
                  </a:schemeClr>
                </a:solidFill>
              </a:rPr>
              <a:t>Use-cases 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</a:rPr>
              <a:t>for </a:t>
            </a:r>
            <a:r>
              <a:rPr lang="fr-FR" sz="2000" b="1" dirty="0" err="1" smtClean="0">
                <a:solidFill>
                  <a:schemeClr val="accent6">
                    <a:lumMod val="50000"/>
                  </a:schemeClr>
                </a:solidFill>
              </a:rPr>
              <a:t>gate-based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</a:rPr>
              <a:t>quantum </a:t>
            </a:r>
            <a:r>
              <a:rPr lang="fr-FR" sz="2000" b="1" dirty="0" err="1" smtClean="0">
                <a:solidFill>
                  <a:schemeClr val="accent6">
                    <a:lumMod val="50000"/>
                  </a:schemeClr>
                </a:solidFill>
              </a:rPr>
              <a:t>computing</a:t>
            </a:r>
            <a:endParaRPr lang="fr-FR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FR" sz="2000" b="1" dirty="0" err="1" smtClean="0">
                <a:solidFill>
                  <a:schemeClr val="accent6">
                    <a:lumMod val="50000"/>
                  </a:schemeClr>
                </a:solidFill>
              </a:rPr>
              <a:t>needs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</a:rPr>
              <a:t>  &gt;100 </a:t>
            </a:r>
            <a:r>
              <a:rPr lang="fr-FR" sz="2000" b="1" dirty="0" err="1" smtClean="0">
                <a:solidFill>
                  <a:schemeClr val="accent6">
                    <a:lumMod val="50000"/>
                  </a:schemeClr>
                </a:solidFill>
              </a:rPr>
              <a:t>logical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accent6">
                    <a:lumMod val="50000"/>
                  </a:schemeClr>
                </a:solidFill>
              </a:rPr>
              <a:t>qubits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fr-FR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8127" y="1800524"/>
            <a:ext cx="2389984" cy="33239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6">
                    <a:lumMod val="50000"/>
                  </a:schemeClr>
                </a:solidFill>
              </a:rPr>
              <a:t>Quantum </a:t>
            </a:r>
            <a:r>
              <a:rPr lang="fr-FR" sz="1400" b="1" dirty="0" err="1" smtClean="0">
                <a:solidFill>
                  <a:schemeClr val="accent6">
                    <a:lumMod val="50000"/>
                  </a:schemeClr>
                </a:solidFill>
              </a:rPr>
              <a:t>systems</a:t>
            </a:r>
            <a:r>
              <a:rPr lang="fr-FR" sz="14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fr-FR" sz="14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fr-FR" sz="1400" dirty="0"/>
              <a:t>   quantum </a:t>
            </a:r>
            <a:r>
              <a:rPr lang="fr-FR" sz="1400" dirty="0" err="1"/>
              <a:t>chemistry</a:t>
            </a:r>
            <a:r>
              <a:rPr lang="fr-FR" sz="1400" dirty="0"/>
              <a:t>, </a:t>
            </a:r>
            <a:r>
              <a:rPr lang="fr-FR" sz="1400" dirty="0" err="1" smtClean="0"/>
              <a:t>materials</a:t>
            </a:r>
            <a:r>
              <a:rPr lang="fr-FR" sz="1400" dirty="0" smtClean="0"/>
              <a:t>,</a:t>
            </a:r>
            <a:endParaRPr lang="fr-FR" sz="1400" dirty="0"/>
          </a:p>
          <a:p>
            <a:pPr algn="ctr"/>
            <a:r>
              <a:rPr lang="fr-FR" sz="1400" dirty="0" err="1"/>
              <a:t>nuclear</a:t>
            </a:r>
            <a:r>
              <a:rPr lang="fr-FR" sz="1400" dirty="0"/>
              <a:t> </a:t>
            </a:r>
            <a:r>
              <a:rPr lang="fr-FR" sz="1400" dirty="0" err="1" smtClean="0"/>
              <a:t>physics</a:t>
            </a:r>
            <a:r>
              <a:rPr lang="fr-FR" sz="1400" dirty="0" smtClean="0"/>
              <a:t>, </a:t>
            </a:r>
            <a:r>
              <a:rPr lang="fr-FR" sz="1400" dirty="0"/>
              <a:t>…</a:t>
            </a:r>
          </a:p>
          <a:p>
            <a:pPr algn="ctr"/>
            <a:endParaRPr lang="fr-FR" sz="1400" dirty="0"/>
          </a:p>
          <a:p>
            <a:pPr algn="ctr"/>
            <a:endParaRPr lang="fr-FR" sz="1400" dirty="0"/>
          </a:p>
          <a:p>
            <a:pPr algn="ctr"/>
            <a:r>
              <a:rPr lang="fr-FR" sz="1400" b="1" dirty="0" err="1">
                <a:solidFill>
                  <a:schemeClr val="accent6">
                    <a:lumMod val="50000"/>
                  </a:schemeClr>
                </a:solidFill>
              </a:rPr>
              <a:t>Linear</a:t>
            </a:r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accent6">
                    <a:lumMod val="50000"/>
                  </a:schemeClr>
                </a:solidFill>
              </a:rPr>
              <a:t>algebra</a:t>
            </a:r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algn="ctr"/>
            <a:r>
              <a:rPr lang="fr-FR" sz="1400" dirty="0" smtClean="0"/>
              <a:t>        quantum </a:t>
            </a:r>
            <a:r>
              <a:rPr lang="fr-FR" sz="1400" dirty="0"/>
              <a:t>inversion of</a:t>
            </a:r>
          </a:p>
          <a:p>
            <a:pPr algn="ctr"/>
            <a:r>
              <a:rPr lang="fr-FR" sz="1400" dirty="0"/>
              <a:t> </a:t>
            </a:r>
            <a:r>
              <a:rPr lang="fr-FR" sz="1400" dirty="0" smtClean="0"/>
              <a:t>        </a:t>
            </a:r>
            <a:r>
              <a:rPr lang="fr-FR" sz="1400" dirty="0" err="1" smtClean="0"/>
              <a:t>sparse</a:t>
            </a:r>
            <a:r>
              <a:rPr lang="fr-FR" sz="1400" dirty="0" smtClean="0"/>
              <a:t> matrices</a:t>
            </a:r>
          </a:p>
          <a:p>
            <a:pPr algn="ctr"/>
            <a:endParaRPr lang="fr-FR" sz="1400" dirty="0"/>
          </a:p>
          <a:p>
            <a:pPr algn="ctr"/>
            <a:endParaRPr lang="fr-FR" sz="1400" dirty="0" smtClean="0"/>
          </a:p>
          <a:p>
            <a:pPr algn="ctr"/>
            <a:r>
              <a:rPr lang="fr-FR" sz="1400" b="1" dirty="0" smtClean="0">
                <a:solidFill>
                  <a:schemeClr val="accent6">
                    <a:lumMod val="50000"/>
                  </a:schemeClr>
                </a:solidFill>
              </a:rPr>
              <a:t>Classification :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Optimization</a:t>
            </a: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Machine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learning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fr-FR" sz="1400" dirty="0"/>
          </a:p>
        </p:txBody>
      </p:sp>
      <p:grpSp>
        <p:nvGrpSpPr>
          <p:cNvPr id="22" name="Groupe 21"/>
          <p:cNvGrpSpPr/>
          <p:nvPr/>
        </p:nvGrpSpPr>
        <p:grpSpPr>
          <a:xfrm>
            <a:off x="4339878" y="1764866"/>
            <a:ext cx="4332782" cy="1458097"/>
            <a:chOff x="318856" y="980728"/>
            <a:chExt cx="8660423" cy="2540763"/>
          </a:xfrm>
        </p:grpSpPr>
        <p:sp>
          <p:nvSpPr>
            <p:cNvPr id="24" name="Line 26"/>
            <p:cNvSpPr>
              <a:spLocks noChangeShapeType="1"/>
            </p:cNvSpPr>
            <p:nvPr/>
          </p:nvSpPr>
          <p:spPr bwMode="auto">
            <a:xfrm flipV="1">
              <a:off x="6502329" y="1755550"/>
              <a:ext cx="697036" cy="965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 sz="1000" b="1"/>
            </a:p>
          </p:txBody>
        </p:sp>
        <p:grpSp>
          <p:nvGrpSpPr>
            <p:cNvPr id="25" name="Groupe 71"/>
            <p:cNvGrpSpPr/>
            <p:nvPr/>
          </p:nvGrpSpPr>
          <p:grpSpPr>
            <a:xfrm>
              <a:off x="7181902" y="980728"/>
              <a:ext cx="1797377" cy="1411288"/>
              <a:chOff x="7181902" y="980728"/>
              <a:chExt cx="1797377" cy="1411288"/>
            </a:xfrm>
          </p:grpSpPr>
          <p:sp>
            <p:nvSpPr>
              <p:cNvPr id="60" name="Text Box 38"/>
              <p:cNvSpPr txBox="1">
                <a:spLocks noChangeArrowheads="1"/>
              </p:cNvSpPr>
              <p:nvPr/>
            </p:nvSpPr>
            <p:spPr bwMode="auto">
              <a:xfrm>
                <a:off x="7181902" y="1210916"/>
                <a:ext cx="526116" cy="48267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1200" b="1">
                    <a:solidFill>
                      <a:srgbClr val="0000FF"/>
                    </a:solidFill>
                  </a:rPr>
                  <a:t>0</a:t>
                </a:r>
                <a:endParaRPr lang="fr-FR" sz="900" b="1"/>
              </a:p>
            </p:txBody>
          </p:sp>
          <p:sp>
            <p:nvSpPr>
              <p:cNvPr id="61" name="Line 40"/>
              <p:cNvSpPr>
                <a:spLocks noChangeShapeType="1"/>
              </p:cNvSpPr>
              <p:nvPr/>
            </p:nvSpPr>
            <p:spPr bwMode="auto">
              <a:xfrm flipV="1">
                <a:off x="8043913" y="1428403"/>
                <a:ext cx="0" cy="838200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 sz="1000" b="1"/>
              </a:p>
            </p:txBody>
          </p:sp>
          <p:sp>
            <p:nvSpPr>
              <p:cNvPr id="62" name="Rectangle 41"/>
              <p:cNvSpPr>
                <a:spLocks noChangeArrowheads="1"/>
              </p:cNvSpPr>
              <p:nvPr/>
            </p:nvSpPr>
            <p:spPr bwMode="auto">
              <a:xfrm>
                <a:off x="8453163" y="1245840"/>
                <a:ext cx="526116" cy="482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r-FR" sz="1200" b="1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63" name="Arc 42"/>
              <p:cNvSpPr>
                <a:spLocks/>
              </p:cNvSpPr>
              <p:nvPr/>
            </p:nvSpPr>
            <p:spPr bwMode="auto">
              <a:xfrm rot="7848770" flipH="1" flipV="1">
                <a:off x="7712125" y="1256954"/>
                <a:ext cx="687387" cy="773112"/>
              </a:xfrm>
              <a:custGeom>
                <a:avLst/>
                <a:gdLst>
                  <a:gd name="T0" fmla="*/ 0 w 21598"/>
                  <a:gd name="T1" fmla="*/ 0 h 21600"/>
                  <a:gd name="T2" fmla="*/ 687387 w 21598"/>
                  <a:gd name="T3" fmla="*/ 762052 h 21600"/>
                  <a:gd name="T4" fmla="*/ 0 w 21598"/>
                  <a:gd name="T5" fmla="*/ 773112 h 21600"/>
                  <a:gd name="T6" fmla="*/ 0 60000 65536"/>
                  <a:gd name="T7" fmla="*/ 0 60000 65536"/>
                  <a:gd name="T8" fmla="*/ 0 60000 65536"/>
                  <a:gd name="T9" fmla="*/ 0 w 21598"/>
                  <a:gd name="T10" fmla="*/ 0 h 21600"/>
                  <a:gd name="T11" fmla="*/ 21598 w 2159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8" h="21600" fill="none" extrusionOk="0">
                    <a:moveTo>
                      <a:pt x="-1" y="0"/>
                    </a:moveTo>
                    <a:cubicBezTo>
                      <a:pt x="11808" y="0"/>
                      <a:pt x="21428" y="9483"/>
                      <a:pt x="21597" y="21291"/>
                    </a:cubicBezTo>
                  </a:path>
                  <a:path w="21598" h="21600" stroke="0" extrusionOk="0">
                    <a:moveTo>
                      <a:pt x="-1" y="0"/>
                    </a:moveTo>
                    <a:cubicBezTo>
                      <a:pt x="11808" y="0"/>
                      <a:pt x="21428" y="9483"/>
                      <a:pt x="21597" y="21291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000" b="1"/>
              </a:p>
            </p:txBody>
          </p:sp>
          <p:sp>
            <p:nvSpPr>
              <p:cNvPr id="64" name="Line 43"/>
              <p:cNvSpPr>
                <a:spLocks noChangeShapeType="1"/>
              </p:cNvSpPr>
              <p:nvPr/>
            </p:nvSpPr>
            <p:spPr bwMode="auto">
              <a:xfrm>
                <a:off x="7464475" y="1588741"/>
                <a:ext cx="142875" cy="133350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000" b="1"/>
              </a:p>
            </p:txBody>
          </p:sp>
          <p:sp>
            <p:nvSpPr>
              <p:cNvPr id="65" name="Line 44"/>
              <p:cNvSpPr>
                <a:spLocks noChangeShapeType="1"/>
              </p:cNvSpPr>
              <p:nvPr/>
            </p:nvSpPr>
            <p:spPr bwMode="auto">
              <a:xfrm flipV="1">
                <a:off x="8510638" y="1558578"/>
                <a:ext cx="127000" cy="157163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000" b="1"/>
              </a:p>
            </p:txBody>
          </p:sp>
          <p:sp>
            <p:nvSpPr>
              <p:cNvPr id="66" name="Rectangle 45"/>
              <p:cNvSpPr>
                <a:spLocks noChangeArrowheads="1"/>
              </p:cNvSpPr>
              <p:nvPr/>
            </p:nvSpPr>
            <p:spPr bwMode="auto">
              <a:xfrm>
                <a:off x="7794419" y="980728"/>
                <a:ext cx="510095" cy="482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r-FR" sz="1200" b="1">
                    <a:solidFill>
                      <a:srgbClr val="FF9900"/>
                    </a:solidFill>
                  </a:rPr>
                  <a:t>?</a:t>
                </a:r>
              </a:p>
            </p:txBody>
          </p:sp>
          <p:sp>
            <p:nvSpPr>
              <p:cNvPr id="67" name="Rectangle 46"/>
              <p:cNvSpPr>
                <a:spLocks noChangeArrowheads="1"/>
              </p:cNvSpPr>
              <p:nvPr/>
            </p:nvSpPr>
            <p:spPr bwMode="auto">
              <a:xfrm>
                <a:off x="7183488" y="1017241"/>
                <a:ext cx="1711325" cy="1374775"/>
              </a:xfrm>
              <a:prstGeom prst="rect">
                <a:avLst/>
              </a:prstGeom>
              <a:noFill/>
              <a:ln w="38100">
                <a:solidFill>
                  <a:srgbClr val="FF99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900" b="1"/>
              </a:p>
            </p:txBody>
          </p:sp>
        </p:grpSp>
        <p:grpSp>
          <p:nvGrpSpPr>
            <p:cNvPr id="26" name="Group 15"/>
            <p:cNvGrpSpPr>
              <a:grpSpLocks/>
            </p:cNvGrpSpPr>
            <p:nvPr/>
          </p:nvGrpSpPr>
          <p:grpSpPr bwMode="auto">
            <a:xfrm>
              <a:off x="5164934" y="1082139"/>
              <a:ext cx="1327647" cy="1309619"/>
              <a:chOff x="2904" y="1696"/>
              <a:chExt cx="952" cy="936"/>
            </a:xfrm>
          </p:grpSpPr>
          <p:sp>
            <p:nvSpPr>
              <p:cNvPr id="55" name="Rectangle 16"/>
              <p:cNvSpPr>
                <a:spLocks noChangeArrowheads="1"/>
              </p:cNvSpPr>
              <p:nvPr/>
            </p:nvSpPr>
            <p:spPr bwMode="auto">
              <a:xfrm>
                <a:off x="2904" y="1696"/>
                <a:ext cx="952" cy="936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700" b="1"/>
              </a:p>
            </p:txBody>
          </p:sp>
          <p:sp>
            <p:nvSpPr>
              <p:cNvPr id="56" name="Line 17"/>
              <p:cNvSpPr>
                <a:spLocks noChangeShapeType="1"/>
              </p:cNvSpPr>
              <p:nvPr/>
            </p:nvSpPr>
            <p:spPr bwMode="auto">
              <a:xfrm>
                <a:off x="3240" y="2040"/>
                <a:ext cx="47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800" b="1"/>
              </a:p>
            </p:txBody>
          </p:sp>
          <p:sp>
            <p:nvSpPr>
              <p:cNvPr id="57" name="Line 18"/>
              <p:cNvSpPr>
                <a:spLocks noChangeShapeType="1"/>
              </p:cNvSpPr>
              <p:nvPr/>
            </p:nvSpPr>
            <p:spPr bwMode="auto">
              <a:xfrm>
                <a:off x="3224" y="2344"/>
                <a:ext cx="47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800" b="1"/>
              </a:p>
            </p:txBody>
          </p:sp>
          <p:sp>
            <p:nvSpPr>
              <p:cNvPr id="58" name="Text Box 19"/>
              <p:cNvSpPr txBox="1">
                <a:spLocks noChangeArrowheads="1"/>
              </p:cNvSpPr>
              <p:nvPr/>
            </p:nvSpPr>
            <p:spPr bwMode="auto">
              <a:xfrm>
                <a:off x="2999" y="2177"/>
                <a:ext cx="363" cy="31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1050" b="1">
                    <a:solidFill>
                      <a:srgbClr val="0000FF"/>
                    </a:solidFill>
                  </a:rPr>
                  <a:t>0</a:t>
                </a:r>
                <a:endParaRPr lang="fr-FR" sz="700" b="1"/>
              </a:p>
            </p:txBody>
          </p:sp>
          <p:sp>
            <p:nvSpPr>
              <p:cNvPr id="59" name="Text Box 20"/>
              <p:cNvSpPr txBox="1">
                <a:spLocks noChangeArrowheads="1"/>
              </p:cNvSpPr>
              <p:nvPr/>
            </p:nvSpPr>
            <p:spPr bwMode="auto">
              <a:xfrm>
                <a:off x="2991" y="1874"/>
                <a:ext cx="363" cy="31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1050" b="1">
                    <a:solidFill>
                      <a:srgbClr val="FF0000"/>
                    </a:solidFill>
                  </a:rPr>
                  <a:t>1</a:t>
                </a:r>
                <a:endParaRPr lang="fr-FR" sz="700" b="1"/>
              </a:p>
            </p:txBody>
          </p:sp>
        </p:grpSp>
        <p:grpSp>
          <p:nvGrpSpPr>
            <p:cNvPr id="27" name="Groupe 59"/>
            <p:cNvGrpSpPr/>
            <p:nvPr/>
          </p:nvGrpSpPr>
          <p:grpSpPr>
            <a:xfrm>
              <a:off x="5368544" y="2376974"/>
              <a:ext cx="780969" cy="1144517"/>
              <a:chOff x="5221766" y="2509670"/>
              <a:chExt cx="889000" cy="1298575"/>
            </a:xfrm>
          </p:grpSpPr>
          <p:sp>
            <p:nvSpPr>
              <p:cNvPr id="52" name="Rectangle 30"/>
              <p:cNvSpPr>
                <a:spLocks noChangeArrowheads="1"/>
              </p:cNvSpPr>
              <p:nvPr/>
            </p:nvSpPr>
            <p:spPr bwMode="auto">
              <a:xfrm>
                <a:off x="5221766" y="3055770"/>
                <a:ext cx="889000" cy="75247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700" b="1"/>
              </a:p>
            </p:txBody>
          </p:sp>
          <p:sp>
            <p:nvSpPr>
              <p:cNvPr id="53" name="Line 31"/>
              <p:cNvSpPr>
                <a:spLocks noChangeShapeType="1"/>
              </p:cNvSpPr>
              <p:nvPr/>
            </p:nvSpPr>
            <p:spPr bwMode="auto">
              <a:xfrm flipV="1">
                <a:off x="5666266" y="2509670"/>
                <a:ext cx="0" cy="54610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 sz="800" b="1"/>
              </a:p>
            </p:txBody>
          </p:sp>
          <p:sp>
            <p:nvSpPr>
              <p:cNvPr id="54" name="Text Box 32"/>
              <p:cNvSpPr txBox="1">
                <a:spLocks noChangeArrowheads="1"/>
              </p:cNvSpPr>
              <p:nvPr/>
            </p:nvSpPr>
            <p:spPr bwMode="auto">
              <a:xfrm>
                <a:off x="5353529" y="3143084"/>
                <a:ext cx="737494" cy="517221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ja-JP" sz="1100" b="1" dirty="0">
                    <a:ea typeface="ＭＳ Ｐゴシック" pitchFamily="34" charset="-128"/>
                  </a:rPr>
                  <a:t>U</a:t>
                </a:r>
                <a:r>
                  <a:rPr lang="en-US" altLang="ja-JP" sz="1100" b="1" baseline="-25000" dirty="0">
                    <a:ea typeface="ＭＳ Ｐゴシック" pitchFamily="34" charset="-128"/>
                  </a:rPr>
                  <a:t>1</a:t>
                </a:r>
                <a:endParaRPr lang="en-US" altLang="ja-JP" sz="1100" b="1" dirty="0">
                  <a:ea typeface="ＭＳ Ｐゴシック" pitchFamily="34" charset="-128"/>
                </a:endParaRPr>
              </a:p>
            </p:txBody>
          </p:sp>
        </p:grpSp>
        <p:grpSp>
          <p:nvGrpSpPr>
            <p:cNvPr id="28" name="Groupe 48"/>
            <p:cNvGrpSpPr/>
            <p:nvPr/>
          </p:nvGrpSpPr>
          <p:grpSpPr>
            <a:xfrm>
              <a:off x="2716620" y="1070788"/>
              <a:ext cx="2466284" cy="1309619"/>
              <a:chOff x="2203004" y="1010891"/>
              <a:chExt cx="2807444" cy="1485900"/>
            </a:xfrm>
          </p:grpSpPr>
          <p:grpSp>
            <p:nvGrpSpPr>
              <p:cNvPr id="43" name="Group 9"/>
              <p:cNvGrpSpPr>
                <a:grpSpLocks/>
              </p:cNvGrpSpPr>
              <p:nvPr/>
            </p:nvGrpSpPr>
            <p:grpSpPr bwMode="auto">
              <a:xfrm>
                <a:off x="2203004" y="1010891"/>
                <a:ext cx="1511300" cy="1485900"/>
                <a:chOff x="1576" y="1696"/>
                <a:chExt cx="952" cy="936"/>
              </a:xfrm>
            </p:grpSpPr>
            <p:sp>
              <p:nvSpPr>
                <p:cNvPr id="47" name="Rectangle 10"/>
                <p:cNvSpPr>
                  <a:spLocks noChangeArrowheads="1"/>
                </p:cNvSpPr>
                <p:nvPr/>
              </p:nvSpPr>
              <p:spPr bwMode="auto">
                <a:xfrm>
                  <a:off x="1576" y="1696"/>
                  <a:ext cx="952" cy="936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700" b="1"/>
                </a:p>
              </p:txBody>
            </p:sp>
            <p:sp>
              <p:nvSpPr>
                <p:cNvPr id="48" name="Line 11"/>
                <p:cNvSpPr>
                  <a:spLocks noChangeShapeType="1"/>
                </p:cNvSpPr>
                <p:nvPr/>
              </p:nvSpPr>
              <p:spPr bwMode="auto">
                <a:xfrm>
                  <a:off x="1912" y="2040"/>
                  <a:ext cx="472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sz="800" b="1"/>
                </a:p>
              </p:txBody>
            </p:sp>
            <p:sp>
              <p:nvSpPr>
                <p:cNvPr id="49" name="Line 12"/>
                <p:cNvSpPr>
                  <a:spLocks noChangeShapeType="1"/>
                </p:cNvSpPr>
                <p:nvPr/>
              </p:nvSpPr>
              <p:spPr bwMode="auto">
                <a:xfrm>
                  <a:off x="1896" y="2344"/>
                  <a:ext cx="472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sz="800" b="1"/>
                </a:p>
              </p:txBody>
            </p:sp>
            <p:sp>
              <p:nvSpPr>
                <p:cNvPr id="5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671" y="2177"/>
                  <a:ext cx="363" cy="316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fr-FR" sz="1050" b="1">
                      <a:solidFill>
                        <a:srgbClr val="0000FF"/>
                      </a:solidFill>
                    </a:rPr>
                    <a:t>0</a:t>
                  </a:r>
                  <a:endParaRPr lang="fr-FR" sz="700" b="1"/>
                </a:p>
              </p:txBody>
            </p:sp>
            <p:sp>
              <p:nvSpPr>
                <p:cNvPr id="5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663" y="1874"/>
                  <a:ext cx="363" cy="316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fr-FR" sz="1050" b="1">
                      <a:solidFill>
                        <a:srgbClr val="FF0000"/>
                      </a:solidFill>
                    </a:rPr>
                    <a:t>1</a:t>
                  </a:r>
                  <a:endParaRPr lang="fr-FR" sz="700" b="1"/>
                </a:p>
              </p:txBody>
            </p:sp>
          </p:grpSp>
          <p:sp>
            <p:nvSpPr>
              <p:cNvPr id="44" name="Line 25"/>
              <p:cNvSpPr>
                <a:spLocks noChangeShapeType="1"/>
              </p:cNvSpPr>
              <p:nvPr/>
            </p:nvSpPr>
            <p:spPr bwMode="auto">
              <a:xfrm flipV="1">
                <a:off x="3714304" y="1747937"/>
                <a:ext cx="1296144" cy="1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fr-FR" sz="800" b="1"/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3930328" y="1387897"/>
                <a:ext cx="889000" cy="75247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700" b="1"/>
              </a:p>
            </p:txBody>
          </p:sp>
          <p:sp>
            <p:nvSpPr>
              <p:cNvPr id="46" name="Text Box 32"/>
              <p:cNvSpPr txBox="1">
                <a:spLocks noChangeArrowheads="1"/>
              </p:cNvSpPr>
              <p:nvPr/>
            </p:nvSpPr>
            <p:spPr bwMode="auto">
              <a:xfrm>
                <a:off x="4074343" y="1459906"/>
                <a:ext cx="737491" cy="517223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ja-JP" sz="1100" b="1" dirty="0">
                    <a:ea typeface="ＭＳ Ｐゴシック" pitchFamily="34" charset="-128"/>
                  </a:rPr>
                  <a:t>U</a:t>
                </a:r>
                <a:r>
                  <a:rPr lang="en-US" altLang="ja-JP" sz="1100" b="1" baseline="-25000" dirty="0">
                    <a:ea typeface="ＭＳ Ｐゴシック" pitchFamily="34" charset="-128"/>
                  </a:rPr>
                  <a:t>2</a:t>
                </a:r>
                <a:endParaRPr lang="en-US" altLang="ja-JP" sz="1100" b="1" dirty="0">
                  <a:ea typeface="ＭＳ Ｐゴシック" pitchFamily="34" charset="-128"/>
                </a:endParaRPr>
              </a:p>
            </p:txBody>
          </p:sp>
        </p:grpSp>
        <p:grpSp>
          <p:nvGrpSpPr>
            <p:cNvPr id="29" name="Groupe 66"/>
            <p:cNvGrpSpPr/>
            <p:nvPr/>
          </p:nvGrpSpPr>
          <p:grpSpPr>
            <a:xfrm>
              <a:off x="2963267" y="2376974"/>
              <a:ext cx="780969" cy="1144517"/>
              <a:chOff x="5221766" y="2509670"/>
              <a:chExt cx="889000" cy="1298575"/>
            </a:xfrm>
          </p:grpSpPr>
          <p:sp>
            <p:nvSpPr>
              <p:cNvPr id="40" name="Rectangle 30"/>
              <p:cNvSpPr>
                <a:spLocks noChangeArrowheads="1"/>
              </p:cNvSpPr>
              <p:nvPr/>
            </p:nvSpPr>
            <p:spPr bwMode="auto">
              <a:xfrm>
                <a:off x="5221766" y="3055770"/>
                <a:ext cx="889000" cy="75247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700" b="1"/>
              </a:p>
            </p:txBody>
          </p:sp>
          <p:sp>
            <p:nvSpPr>
              <p:cNvPr id="41" name="Line 31"/>
              <p:cNvSpPr>
                <a:spLocks noChangeShapeType="1"/>
              </p:cNvSpPr>
              <p:nvPr/>
            </p:nvSpPr>
            <p:spPr bwMode="auto">
              <a:xfrm flipV="1">
                <a:off x="5666266" y="2509670"/>
                <a:ext cx="0" cy="54610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 sz="800" b="1"/>
              </a:p>
            </p:txBody>
          </p:sp>
          <p:sp>
            <p:nvSpPr>
              <p:cNvPr id="42" name="Text Box 32"/>
              <p:cNvSpPr txBox="1">
                <a:spLocks noChangeArrowheads="1"/>
              </p:cNvSpPr>
              <p:nvPr/>
            </p:nvSpPr>
            <p:spPr bwMode="auto">
              <a:xfrm>
                <a:off x="5353529" y="3143084"/>
                <a:ext cx="737494" cy="517221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ja-JP" sz="1100" b="1">
                    <a:ea typeface="ＭＳ Ｐゴシック" pitchFamily="34" charset="-128"/>
                  </a:rPr>
                  <a:t>U</a:t>
                </a:r>
                <a:r>
                  <a:rPr lang="en-US" altLang="ja-JP" sz="1100" b="1" baseline="-25000">
                    <a:ea typeface="ＭＳ Ｐゴシック" pitchFamily="34" charset="-128"/>
                  </a:rPr>
                  <a:t>1</a:t>
                </a:r>
                <a:endParaRPr lang="en-US" altLang="ja-JP" sz="1100" b="1">
                  <a:ea typeface="ＭＳ Ｐゴシック" pitchFamily="34" charset="-128"/>
                </a:endParaRPr>
              </a:p>
            </p:txBody>
          </p:sp>
        </p:grpSp>
        <p:grpSp>
          <p:nvGrpSpPr>
            <p:cNvPr id="30" name="Groupe 72"/>
            <p:cNvGrpSpPr/>
            <p:nvPr/>
          </p:nvGrpSpPr>
          <p:grpSpPr>
            <a:xfrm>
              <a:off x="318856" y="1032983"/>
              <a:ext cx="1797377" cy="1411287"/>
              <a:chOff x="7181900" y="980729"/>
              <a:chExt cx="1797377" cy="1411287"/>
            </a:xfrm>
          </p:grpSpPr>
          <p:sp>
            <p:nvSpPr>
              <p:cNvPr id="32" name="Text Box 38"/>
              <p:cNvSpPr txBox="1">
                <a:spLocks noChangeArrowheads="1"/>
              </p:cNvSpPr>
              <p:nvPr/>
            </p:nvSpPr>
            <p:spPr bwMode="auto">
              <a:xfrm>
                <a:off x="7181900" y="1210916"/>
                <a:ext cx="526116" cy="48267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1200" b="1">
                    <a:solidFill>
                      <a:srgbClr val="0000FF"/>
                    </a:solidFill>
                  </a:rPr>
                  <a:t>0</a:t>
                </a:r>
                <a:endParaRPr lang="fr-FR" sz="900" b="1"/>
              </a:p>
            </p:txBody>
          </p:sp>
          <p:sp>
            <p:nvSpPr>
              <p:cNvPr id="33" name="Line 40"/>
              <p:cNvSpPr>
                <a:spLocks noChangeShapeType="1"/>
              </p:cNvSpPr>
              <p:nvPr/>
            </p:nvSpPr>
            <p:spPr bwMode="auto">
              <a:xfrm flipV="1">
                <a:off x="8043913" y="1428403"/>
                <a:ext cx="0" cy="838200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 sz="1000" b="1"/>
              </a:p>
            </p:txBody>
          </p:sp>
          <p:sp>
            <p:nvSpPr>
              <p:cNvPr id="34" name="Rectangle 41"/>
              <p:cNvSpPr>
                <a:spLocks noChangeArrowheads="1"/>
              </p:cNvSpPr>
              <p:nvPr/>
            </p:nvSpPr>
            <p:spPr bwMode="auto">
              <a:xfrm>
                <a:off x="8453161" y="1245840"/>
                <a:ext cx="526116" cy="482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r-FR" sz="1200" b="1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35" name="Arc 42"/>
              <p:cNvSpPr>
                <a:spLocks/>
              </p:cNvSpPr>
              <p:nvPr/>
            </p:nvSpPr>
            <p:spPr bwMode="auto">
              <a:xfrm rot="7848770" flipH="1" flipV="1">
                <a:off x="7712125" y="1256954"/>
                <a:ext cx="687387" cy="773112"/>
              </a:xfrm>
              <a:custGeom>
                <a:avLst/>
                <a:gdLst>
                  <a:gd name="T0" fmla="*/ 0 w 21598"/>
                  <a:gd name="T1" fmla="*/ 0 h 21600"/>
                  <a:gd name="T2" fmla="*/ 687387 w 21598"/>
                  <a:gd name="T3" fmla="*/ 762052 h 21600"/>
                  <a:gd name="T4" fmla="*/ 0 w 21598"/>
                  <a:gd name="T5" fmla="*/ 773112 h 21600"/>
                  <a:gd name="T6" fmla="*/ 0 60000 65536"/>
                  <a:gd name="T7" fmla="*/ 0 60000 65536"/>
                  <a:gd name="T8" fmla="*/ 0 60000 65536"/>
                  <a:gd name="T9" fmla="*/ 0 w 21598"/>
                  <a:gd name="T10" fmla="*/ 0 h 21600"/>
                  <a:gd name="T11" fmla="*/ 21598 w 2159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8" h="21600" fill="none" extrusionOk="0">
                    <a:moveTo>
                      <a:pt x="-1" y="0"/>
                    </a:moveTo>
                    <a:cubicBezTo>
                      <a:pt x="11808" y="0"/>
                      <a:pt x="21428" y="9483"/>
                      <a:pt x="21597" y="21291"/>
                    </a:cubicBezTo>
                  </a:path>
                  <a:path w="21598" h="21600" stroke="0" extrusionOk="0">
                    <a:moveTo>
                      <a:pt x="-1" y="0"/>
                    </a:moveTo>
                    <a:cubicBezTo>
                      <a:pt x="11808" y="0"/>
                      <a:pt x="21428" y="9483"/>
                      <a:pt x="21597" y="21291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000" b="1"/>
              </a:p>
            </p:txBody>
          </p:sp>
          <p:sp>
            <p:nvSpPr>
              <p:cNvPr id="36" name="Line 43"/>
              <p:cNvSpPr>
                <a:spLocks noChangeShapeType="1"/>
              </p:cNvSpPr>
              <p:nvPr/>
            </p:nvSpPr>
            <p:spPr bwMode="auto">
              <a:xfrm>
                <a:off x="7464475" y="1588741"/>
                <a:ext cx="142875" cy="133350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000" b="1"/>
              </a:p>
            </p:txBody>
          </p:sp>
          <p:sp>
            <p:nvSpPr>
              <p:cNvPr id="37" name="Line 44"/>
              <p:cNvSpPr>
                <a:spLocks noChangeShapeType="1"/>
              </p:cNvSpPr>
              <p:nvPr/>
            </p:nvSpPr>
            <p:spPr bwMode="auto">
              <a:xfrm flipV="1">
                <a:off x="8510638" y="1558578"/>
                <a:ext cx="127000" cy="157163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000" b="1"/>
              </a:p>
            </p:txBody>
          </p:sp>
          <p:sp>
            <p:nvSpPr>
              <p:cNvPr id="38" name="Rectangle 45"/>
              <p:cNvSpPr>
                <a:spLocks noChangeArrowheads="1"/>
              </p:cNvSpPr>
              <p:nvPr/>
            </p:nvSpPr>
            <p:spPr bwMode="auto">
              <a:xfrm>
                <a:off x="7794418" y="980729"/>
                <a:ext cx="510095" cy="482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r-FR" sz="1200" b="1">
                    <a:solidFill>
                      <a:srgbClr val="FF9900"/>
                    </a:solidFill>
                  </a:rPr>
                  <a:t>?</a:t>
                </a:r>
              </a:p>
            </p:txBody>
          </p:sp>
          <p:sp>
            <p:nvSpPr>
              <p:cNvPr id="39" name="Rectangle 46"/>
              <p:cNvSpPr>
                <a:spLocks noChangeArrowheads="1"/>
              </p:cNvSpPr>
              <p:nvPr/>
            </p:nvSpPr>
            <p:spPr bwMode="auto">
              <a:xfrm>
                <a:off x="7183488" y="1017241"/>
                <a:ext cx="1711325" cy="1374775"/>
              </a:xfrm>
              <a:prstGeom prst="rect">
                <a:avLst/>
              </a:prstGeom>
              <a:noFill/>
              <a:ln w="38100">
                <a:solidFill>
                  <a:srgbClr val="FF99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900" b="1"/>
              </a:p>
            </p:txBody>
          </p:sp>
        </p:grpSp>
        <p:sp>
          <p:nvSpPr>
            <p:cNvPr id="31" name="Line 26"/>
            <p:cNvSpPr>
              <a:spLocks noChangeShapeType="1"/>
            </p:cNvSpPr>
            <p:nvPr/>
          </p:nvSpPr>
          <p:spPr bwMode="auto">
            <a:xfrm flipH="1" flipV="1">
              <a:off x="2034302" y="1744353"/>
              <a:ext cx="671116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 sz="1000" b="1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3090753" y="2690476"/>
            <a:ext cx="23984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err="1" smtClean="0">
                <a:solidFill>
                  <a:schemeClr val="accent6">
                    <a:lumMod val="50000"/>
                  </a:schemeClr>
                </a:solidFill>
              </a:rPr>
              <a:t>Early</a:t>
            </a:r>
            <a:r>
              <a:rPr lang="fr-FR" sz="1800" b="1" dirty="0" smtClean="0">
                <a:solidFill>
                  <a:schemeClr val="accent6">
                    <a:lumMod val="50000"/>
                  </a:schemeClr>
                </a:solidFill>
              </a:rPr>
              <a:t> 2010’s:  </a:t>
            </a:r>
          </a:p>
          <a:p>
            <a:pPr algn="ctr"/>
            <a:r>
              <a:rPr lang="fr-FR" sz="1800" dirty="0" smtClean="0">
                <a:solidFill>
                  <a:schemeClr val="accent6">
                    <a:lumMod val="50000"/>
                  </a:schemeClr>
                </a:solidFill>
              </a:rPr>
              <a:t>proof of </a:t>
            </a:r>
            <a:r>
              <a:rPr lang="fr-FR" sz="1800" dirty="0" err="1" smtClean="0">
                <a:solidFill>
                  <a:schemeClr val="accent6">
                    <a:lumMod val="50000"/>
                  </a:schemeClr>
                </a:solidFill>
              </a:rPr>
              <a:t>principle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800" dirty="0" smtClean="0">
                <a:solidFill>
                  <a:schemeClr val="accent6">
                    <a:lumMod val="50000"/>
                  </a:schemeClr>
                </a:solidFill>
              </a:rPr>
              <a:t>of  </a:t>
            </a:r>
            <a:r>
              <a:rPr lang="fr-FR" sz="1800" b="1" dirty="0" err="1" smtClean="0">
                <a:solidFill>
                  <a:schemeClr val="accent6">
                    <a:lumMod val="50000"/>
                  </a:schemeClr>
                </a:solidFill>
              </a:rPr>
              <a:t>small</a:t>
            </a:r>
            <a:r>
              <a:rPr lang="fr-FR" sz="1800" dirty="0" smtClean="0">
                <a:solidFill>
                  <a:schemeClr val="accent6">
                    <a:lumMod val="50000"/>
                  </a:schemeClr>
                </a:solidFill>
              </a:rPr>
              <a:t> quantum</a:t>
            </a:r>
          </a:p>
          <a:p>
            <a:pPr algn="ctr"/>
            <a:r>
              <a:rPr lang="fr-FR" sz="1800" dirty="0" smtClean="0">
                <a:solidFill>
                  <a:schemeClr val="accent6">
                    <a:lumMod val="50000"/>
                  </a:schemeClr>
                </a:solidFill>
              </a:rPr>
              <a:t> processors  </a:t>
            </a:r>
          </a:p>
          <a:p>
            <a:pPr algn="ctr"/>
            <a:r>
              <a:rPr lang="fr-FR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fr-FR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84879" y="961255"/>
            <a:ext cx="5590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>
                    <a:lumMod val="50000"/>
                  </a:schemeClr>
                </a:solidFill>
              </a:rPr>
              <a:t>Gate-based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 quantum processor:</a:t>
            </a:r>
          </a:p>
          <a:p>
            <a:pPr algn="ctr"/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quantum </a:t>
            </a:r>
            <a:r>
              <a:rPr lang="fr-FR" sz="1600" dirty="0" err="1" smtClean="0">
                <a:solidFill>
                  <a:schemeClr val="bg1">
                    <a:lumMod val="50000"/>
                  </a:schemeClr>
                </a:solidFill>
              </a:rPr>
              <a:t>coherent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50000"/>
                  </a:schemeClr>
                </a:solidFill>
              </a:rPr>
              <a:t>qubits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,  </a:t>
            </a:r>
            <a:r>
              <a:rPr lang="fr-FR" sz="1600" dirty="0" err="1" smtClean="0">
                <a:solidFill>
                  <a:schemeClr val="bg1">
                    <a:lumMod val="50000"/>
                  </a:schemeClr>
                </a:solidFill>
              </a:rPr>
              <a:t>universal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 set of </a:t>
            </a:r>
            <a:r>
              <a:rPr lang="fr-FR" sz="1600" dirty="0" err="1" smtClean="0">
                <a:solidFill>
                  <a:schemeClr val="bg1">
                    <a:lumMod val="50000"/>
                  </a:schemeClr>
                </a:solidFill>
              </a:rPr>
              <a:t>gates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600" dirty="0" err="1" smtClean="0">
                <a:solidFill>
                  <a:schemeClr val="bg1">
                    <a:lumMod val="50000"/>
                  </a:schemeClr>
                </a:solidFill>
              </a:rPr>
              <a:t>readout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, reset</a:t>
            </a:r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9426429" y="493598"/>
            <a:ext cx="2373947" cy="2533096"/>
            <a:chOff x="9113762" y="818024"/>
            <a:chExt cx="2927294" cy="3058097"/>
          </a:xfrm>
        </p:grpSpPr>
        <p:sp>
          <p:nvSpPr>
            <p:cNvPr id="16" name="ZoneTexte 15"/>
            <p:cNvSpPr txBox="1"/>
            <p:nvPr/>
          </p:nvSpPr>
          <p:spPr>
            <a:xfrm>
              <a:off x="11147863" y="818024"/>
              <a:ext cx="8931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8000" dirty="0" smtClean="0">
                  <a:solidFill>
                    <a:schemeClr val="accent6">
                      <a:lumMod val="75000"/>
                    </a:schemeClr>
                  </a:solidFill>
                </a:rPr>
                <a:t> ?</a:t>
              </a:r>
              <a:endParaRPr lang="fr-FR" sz="8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3" name="Flèche droite 22"/>
            <p:cNvSpPr/>
            <p:nvPr/>
          </p:nvSpPr>
          <p:spPr>
            <a:xfrm rot="18645188">
              <a:off x="9723432" y="2250415"/>
              <a:ext cx="2003867" cy="53076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9113762" y="3106680"/>
              <a:ext cx="8050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4400" dirty="0" smtClean="0">
                  <a:solidFill>
                    <a:schemeClr val="accent6">
                      <a:lumMod val="75000"/>
                    </a:schemeClr>
                  </a:solidFill>
                </a:rPr>
                <a:t> N </a:t>
              </a:r>
              <a:endParaRPr lang="fr-FR" sz="4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68" name="ZoneTexte 67"/>
          <p:cNvSpPr txBox="1"/>
          <p:nvPr/>
        </p:nvSpPr>
        <p:spPr>
          <a:xfrm>
            <a:off x="11460218" y="633254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400" b="1" dirty="0" smtClean="0">
                <a:solidFill>
                  <a:schemeClr val="bg1"/>
                </a:solidFill>
              </a:rPr>
              <a:t>3</a:t>
            </a:r>
            <a:endParaRPr lang="fr-FR" sz="2400" b="1" dirty="0">
              <a:solidFill>
                <a:schemeClr val="bg1"/>
              </a:solidFill>
            </a:endParaRPr>
          </a:p>
        </p:txBody>
      </p:sp>
      <p:grpSp>
        <p:nvGrpSpPr>
          <p:cNvPr id="70" name="Groupe 69"/>
          <p:cNvGrpSpPr/>
          <p:nvPr/>
        </p:nvGrpSpPr>
        <p:grpSpPr>
          <a:xfrm>
            <a:off x="3041132" y="3811279"/>
            <a:ext cx="3676969" cy="2065607"/>
            <a:chOff x="576068" y="1894027"/>
            <a:chExt cx="3676969" cy="2065607"/>
          </a:xfrm>
        </p:grpSpPr>
        <p:pic>
          <p:nvPicPr>
            <p:cNvPr id="71" name="Picture 2" descr="https://www.numerama.com/content/uploads/2018/03/bristlecon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231" y="2701532"/>
              <a:ext cx="3298548" cy="1258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ZoneTexte 71"/>
            <p:cNvSpPr txBox="1"/>
            <p:nvPr/>
          </p:nvSpPr>
          <p:spPr>
            <a:xfrm>
              <a:off x="576068" y="1894027"/>
              <a:ext cx="367696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2000" b="1" dirty="0" smtClean="0">
                  <a:solidFill>
                    <a:srgbClr val="008000"/>
                  </a:solidFill>
                </a:rPr>
                <a:t>2019</a:t>
              </a:r>
              <a:r>
                <a:rPr lang="fr-FR" sz="1800" dirty="0" smtClean="0"/>
                <a:t>: </a:t>
              </a:r>
            </a:p>
            <a:p>
              <a:pPr algn="l"/>
              <a:r>
                <a:rPr lang="fr-FR" sz="1800" dirty="0" smtClean="0"/>
                <a:t>Google  </a:t>
              </a:r>
              <a:r>
                <a:rPr lang="fr-FR" sz="1800" dirty="0" err="1" smtClean="0"/>
                <a:t>Sicamore</a:t>
              </a:r>
              <a:r>
                <a:rPr lang="fr-FR" sz="1800" dirty="0" smtClean="0"/>
                <a:t> 53 </a:t>
              </a:r>
              <a:r>
                <a:rPr lang="fr-FR" sz="1800" dirty="0" err="1" smtClean="0"/>
                <a:t>qubit</a:t>
              </a:r>
              <a:r>
                <a:rPr lang="fr-FR" sz="1800" dirty="0" smtClean="0"/>
                <a:t> processor </a:t>
              </a:r>
              <a:endParaRPr lang="fr-FR" sz="1800" dirty="0"/>
            </a:p>
          </p:txBody>
        </p:sp>
      </p:grpSp>
      <p:pic>
        <p:nvPicPr>
          <p:cNvPr id="74" name="Image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886" y="4029508"/>
            <a:ext cx="4156184" cy="2075933"/>
          </a:xfrm>
          <a:prstGeom prst="rect">
            <a:avLst/>
          </a:prstGeom>
        </p:spPr>
      </p:pic>
      <p:graphicFrame>
        <p:nvGraphicFramePr>
          <p:cNvPr id="76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210206"/>
              </p:ext>
            </p:extLst>
          </p:nvPr>
        </p:nvGraphicFramePr>
        <p:xfrm>
          <a:off x="3387444" y="6181891"/>
          <a:ext cx="7551999" cy="502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Equation" r:id="rId5" imgW="3771720" imgH="228600" progId="Equation.DSMT4">
                  <p:embed/>
                </p:oleObj>
              </mc:Choice>
              <mc:Fallback>
                <p:oleObj name="Equation" r:id="rId5" imgW="3771720" imgH="228600" progId="Equation.DSMT4">
                  <p:embed/>
                  <p:pic>
                    <p:nvPicPr>
                      <p:cNvPr id="13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444" y="6181891"/>
                        <a:ext cx="7551999" cy="5023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Text Box 5"/>
          <p:cNvSpPr txBox="1">
            <a:spLocks noChangeArrowheads="1"/>
          </p:cNvSpPr>
          <p:nvPr/>
        </p:nvSpPr>
        <p:spPr bwMode="auto">
          <a:xfrm>
            <a:off x="9847684" y="2815074"/>
            <a:ext cx="245667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Quantum Error </a:t>
            </a:r>
          </a:p>
          <a:p>
            <a:pPr algn="ctr" eaLnBrk="0" hangingPunct="0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correction  issue: </a:t>
            </a:r>
          </a:p>
          <a:p>
            <a:pPr algn="ctr" eaLnBrk="0" hangingPunct="0"/>
            <a:r>
              <a:rPr lang="en-US" sz="2400" b="1" dirty="0" smtClean="0">
                <a:solidFill>
                  <a:srgbClr val="FF0000"/>
                </a:solidFill>
              </a:rPr>
              <a:t>copy forbidden 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9797385"/>
            <a:ext cx="2133600" cy="365125"/>
          </a:xfrm>
        </p:spPr>
        <p:txBody>
          <a:bodyPr/>
          <a:lstStyle/>
          <a:p>
            <a:fld id="{06F8A541-9775-4F46-B599-0FA7A4F40B51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80" name="Picture 21" descr="Afficher l'image d'origin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93"/>
          <a:stretch/>
        </p:blipFill>
        <p:spPr bwMode="auto">
          <a:xfrm>
            <a:off x="1833187" y="5746426"/>
            <a:ext cx="1178233" cy="4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Alibaba Website Launched - JZ Vehicle Inspection Test Lane Equipme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" y="5689678"/>
            <a:ext cx="865211" cy="6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Image 90" descr="C:\Users\de\AppData\Local\Microsoft\Windows\INetCache\Content.MSO\C0F3691B.tmp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88" y="5806498"/>
            <a:ext cx="872406" cy="44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576" y="6328817"/>
            <a:ext cx="1433427" cy="469122"/>
          </a:xfrm>
          <a:prstGeom prst="rect">
            <a:avLst/>
          </a:prstGeom>
        </p:spPr>
      </p:pic>
      <p:grpSp>
        <p:nvGrpSpPr>
          <p:cNvPr id="81" name="Groupe 80"/>
          <p:cNvGrpSpPr/>
          <p:nvPr/>
        </p:nvGrpSpPr>
        <p:grpSpPr>
          <a:xfrm>
            <a:off x="85149" y="5349990"/>
            <a:ext cx="2791531" cy="425168"/>
            <a:chOff x="4392565" y="5303714"/>
            <a:chExt cx="3991128" cy="581521"/>
          </a:xfrm>
        </p:grpSpPr>
        <p:pic>
          <p:nvPicPr>
            <p:cNvPr id="82" name="Picture 10" descr="See original imag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95" b="30015"/>
            <a:stretch/>
          </p:blipFill>
          <p:spPr bwMode="auto">
            <a:xfrm>
              <a:off x="4392565" y="5396223"/>
              <a:ext cx="737619" cy="39650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3" name="Picture 4" descr="https://encrypted-tbn0.gstatic.com/images?q=tbn:ANd9GcQOfeAYdcR723iCcCYZc3IVqXPEvLo9bO6Mp1KIZGMq6y1O5HV0yl12GMQ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6706" y="5303714"/>
              <a:ext cx="757971" cy="58152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4" name="Picture 6" descr="Résultat de recherche d'images pour &quot;logo microsoft&quot;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510" y="5309083"/>
              <a:ext cx="1286183" cy="54103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5" name="Picture 11" descr="Google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1641" y="5374195"/>
              <a:ext cx="995869" cy="385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Espace réservé du numéro de diapositive 23"/>
          <p:cNvSpPr txBox="1">
            <a:spLocks/>
          </p:cNvSpPr>
          <p:nvPr/>
        </p:nvSpPr>
        <p:spPr>
          <a:xfrm>
            <a:off x="8887097" y="63661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EAC97D-B5FF-424C-8C6F-C96C9E0C46A0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94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1496</Words>
  <Application>Microsoft Office PowerPoint</Application>
  <PresentationFormat>Grand écran</PresentationFormat>
  <Paragraphs>489</Paragraphs>
  <Slides>18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33" baseType="lpstr">
      <vt:lpstr>ＭＳ Ｐゴシック</vt:lpstr>
      <vt:lpstr>Agency FB</vt:lpstr>
      <vt:lpstr>Arial</vt:lpstr>
      <vt:lpstr>Calibri</vt:lpstr>
      <vt:lpstr>Calibri Light</vt:lpstr>
      <vt:lpstr>Cambria Math</vt:lpstr>
      <vt:lpstr>Comic Sans MS</vt:lpstr>
      <vt:lpstr>Corbel</vt:lpstr>
      <vt:lpstr>CourierPS</vt:lpstr>
      <vt:lpstr>Math1</vt:lpstr>
      <vt:lpstr>Symbol</vt:lpstr>
      <vt:lpstr>Times New Roman</vt:lpstr>
      <vt:lpstr>Thème Office</vt:lpstr>
      <vt:lpstr>Drawing</vt:lpstr>
      <vt:lpstr>Equation</vt:lpstr>
      <vt:lpstr>Présentation PowerPoint</vt:lpstr>
      <vt:lpstr>Présentation PowerPoint</vt:lpstr>
      <vt:lpstr>Présentation PowerPoint</vt:lpstr>
      <vt:lpstr>Présentation PowerPoint</vt:lpstr>
      <vt:lpstr>readout  port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 new hybrid route :  spins coupled to superconducting circuits</vt:lpstr>
      <vt:lpstr>Quantum limited ESR spectrometry</vt:lpstr>
      <vt:lpstr>Présentation PowerPoint</vt:lpstr>
      <vt:lpstr>Présentation PowerPoint</vt:lpstr>
      <vt:lpstr>Présentation PowerPoint</vt:lpstr>
      <vt:lpstr> Another QC paradigm : a small processor coupled to a quantum memory   </vt:lpstr>
      <vt:lpstr> 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ESTEVE Daniel</dc:creator>
  <cp:lastModifiedBy>Quantro</cp:lastModifiedBy>
  <cp:revision>36</cp:revision>
  <cp:lastPrinted>2021-10-27T15:30:02Z</cp:lastPrinted>
  <dcterms:created xsi:type="dcterms:W3CDTF">2021-10-26T16:52:38Z</dcterms:created>
  <dcterms:modified xsi:type="dcterms:W3CDTF">2021-10-28T06:50:16Z</dcterms:modified>
</cp:coreProperties>
</file>